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42"/>
  </p:notesMasterIdLst>
  <p:sldIdLst>
    <p:sldId id="256" r:id="rId3"/>
    <p:sldId id="258" r:id="rId4"/>
    <p:sldId id="382" r:id="rId5"/>
    <p:sldId id="261" r:id="rId6"/>
    <p:sldId id="262" r:id="rId7"/>
    <p:sldId id="263" r:id="rId8"/>
    <p:sldId id="343" r:id="rId9"/>
    <p:sldId id="275" r:id="rId10"/>
    <p:sldId id="362" r:id="rId11"/>
    <p:sldId id="361" r:id="rId12"/>
    <p:sldId id="364" r:id="rId13"/>
    <p:sldId id="365" r:id="rId14"/>
    <p:sldId id="368" r:id="rId15"/>
    <p:sldId id="369" r:id="rId16"/>
    <p:sldId id="384" r:id="rId17"/>
    <p:sldId id="293" r:id="rId18"/>
    <p:sldId id="294" r:id="rId19"/>
    <p:sldId id="370" r:id="rId20"/>
    <p:sldId id="304" r:id="rId21"/>
    <p:sldId id="371" r:id="rId22"/>
    <p:sldId id="373" r:id="rId23"/>
    <p:sldId id="356" r:id="rId24"/>
    <p:sldId id="375" r:id="rId25"/>
    <p:sldId id="374" r:id="rId26"/>
    <p:sldId id="360" r:id="rId27"/>
    <p:sldId id="357" r:id="rId28"/>
    <p:sldId id="314" r:id="rId29"/>
    <p:sldId id="376" r:id="rId30"/>
    <p:sldId id="377" r:id="rId31"/>
    <p:sldId id="378" r:id="rId32"/>
    <p:sldId id="379" r:id="rId33"/>
    <p:sldId id="380" r:id="rId34"/>
    <p:sldId id="344" r:id="rId35"/>
    <p:sldId id="347" r:id="rId36"/>
    <p:sldId id="348" r:id="rId37"/>
    <p:sldId id="349" r:id="rId38"/>
    <p:sldId id="350" r:id="rId39"/>
    <p:sldId id="351" r:id="rId40"/>
    <p:sldId id="381" r:id="rId41"/>
  </p:sldIdLst>
  <p:sldSz cx="12192000" cy="6858000"/>
  <p:notesSz cx="6858000" cy="9144000"/>
  <p:embeddedFontLst>
    <p:embeddedFont>
      <p:font typeface="Cambria Math" panose="02040503050406030204" pitchFamily="18" charset="0"/>
      <p:regular r:id="rId43"/>
    </p:embeddedFont>
    <p:embeddedFont>
      <p:font typeface="Century Gothic" panose="020B0502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Vuyo's Section" id="{D4DDE4AE-6E85-4393-80BC-700C1ADB4DB6}">
          <p14:sldIdLst>
            <p14:sldId id="256"/>
            <p14:sldId id="258"/>
            <p14:sldId id="382"/>
            <p14:sldId id="261"/>
            <p14:sldId id="262"/>
            <p14:sldId id="263"/>
            <p14:sldId id="343"/>
          </p14:sldIdLst>
        </p14:section>
        <p14:section name="Mosa's Section" id="{3D92D3F5-61E1-45C8-B007-5F08E8D5E85E}">
          <p14:sldIdLst>
            <p14:sldId id="275"/>
            <p14:sldId id="362"/>
            <p14:sldId id="361"/>
            <p14:sldId id="364"/>
            <p14:sldId id="365"/>
            <p14:sldId id="368"/>
          </p14:sldIdLst>
        </p14:section>
        <p14:section name="Wentzal's Section" id="{1E15A69C-594D-4BBD-A90B-28EC9B0F8F41}">
          <p14:sldIdLst>
            <p14:sldId id="369"/>
            <p14:sldId id="384"/>
            <p14:sldId id="293"/>
            <p14:sldId id="294"/>
            <p14:sldId id="370"/>
            <p14:sldId id="304"/>
            <p14:sldId id="371"/>
            <p14:sldId id="373"/>
            <p14:sldId id="356"/>
          </p14:sldIdLst>
        </p14:section>
        <p14:section name="David's Section" id="{5451D363-6043-40A5-A1F8-0D7574D4071D}">
          <p14:sldIdLst>
            <p14:sldId id="375"/>
            <p14:sldId id="374"/>
            <p14:sldId id="360"/>
            <p14:sldId id="357"/>
            <p14:sldId id="314"/>
            <p14:sldId id="376"/>
            <p14:sldId id="377"/>
            <p14:sldId id="378"/>
            <p14:sldId id="379"/>
            <p14:sldId id="380"/>
          </p14:sldIdLst>
        </p14:section>
        <p14:section name="References" id="{55DDC9AC-5109-48BA-9580-B7B5C38127FF}">
          <p14:sldIdLst>
            <p14:sldId id="344"/>
            <p14:sldId id="347"/>
            <p14:sldId id="348"/>
            <p14:sldId id="349"/>
            <p14:sldId id="350"/>
            <p14:sldId id="351"/>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68261B-A76E-4C6C-8DC6-EC0933604C06}">
  <a:tblStyle styleId="{0368261B-A76E-4C6C-8DC6-EC0933604C0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2" autoAdjust="0"/>
    <p:restoredTop sz="94660"/>
  </p:normalViewPr>
  <p:slideViewPr>
    <p:cSldViewPr snapToGrid="0">
      <p:cViewPr varScale="1">
        <p:scale>
          <a:sx n="105" d="100"/>
          <a:sy n="105" d="100"/>
        </p:scale>
        <p:origin x="744"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ZA"/>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ZA"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1</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068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Arial"/>
                <a:ea typeface="Arial"/>
                <a:cs typeface="Arial"/>
                <a:sym typeface="Arial"/>
              </a:rPr>
              <a:t>Here we show how our process is different instead of focusing on the 3D images we extracted 4 sides, Front/Back/Left and Right sides as mentioned by Mosa. </a:t>
            </a:r>
            <a:endParaRPr lang="en-ZA" sz="1200" b="0" i="0" u="none" strike="noStrike" cap="none" dirty="0">
              <a:solidFill>
                <a:schemeClr val="dk1"/>
              </a:solidFill>
              <a:effectLst/>
              <a:latin typeface="Arial"/>
              <a:ea typeface="Arial"/>
              <a:cs typeface="Arial"/>
              <a:sym typeface="Arial"/>
            </a:endParaRPr>
          </a:p>
        </p:txBody>
      </p:sp>
      <p:sp>
        <p:nvSpPr>
          <p:cNvPr id="890" name="Google Shape;8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a:solidFill>
                  <a:schemeClr val="dk1"/>
                </a:solidFill>
                <a:effectLst/>
                <a:latin typeface="Arial"/>
                <a:ea typeface="Arial"/>
                <a:cs typeface="Arial"/>
                <a:sym typeface="Arial"/>
              </a:rPr>
              <a:t>Lets talk about the different models so we have a better understand of how it works and proceed from there. </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err="1">
                <a:solidFill>
                  <a:schemeClr val="dk1"/>
                </a:solidFill>
                <a:effectLst/>
                <a:latin typeface="Arial"/>
                <a:ea typeface="Arial"/>
                <a:cs typeface="Arial"/>
                <a:sym typeface="Arial"/>
              </a:rPr>
              <a:t>XGBoost</a:t>
            </a:r>
            <a:r>
              <a:rPr lang="en-GB" sz="1200" b="0" i="0" u="none" strike="noStrike" cap="none" dirty="0">
                <a:solidFill>
                  <a:schemeClr val="dk1"/>
                </a:solidFill>
                <a:effectLst/>
                <a:latin typeface="Arial"/>
                <a:ea typeface="Arial"/>
                <a:cs typeface="Arial"/>
                <a:sym typeface="Arial"/>
              </a:rPr>
              <a:t> uses decision trees but builds them sequentially to fix the errors the decision trees previously made. Highly accurate but can overfit easily</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Random Forest will work with decision trees as well but the key difference is it will create many of them independently and uses this to get an overall consensus from all of them. Deals better with noise but not as accurate as boosting models.</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SVM or otherwise known as support vector machine, it’s a margin-based classifier. It will find as seen here the best hyperplane between all of the features. Gets slower with larger datasets but does well with high dimensionality</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Lastly we look at CNN, Convolutional neural networks. They are generally used for visual datasets where the picture will be split into smaller and smaller sizes for the model to classify between features correctly. Good for object detection but heavy on processing power.</a:t>
            </a:r>
            <a:endParaRPr lang="en-ZA" sz="12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18</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853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a36bb6fab9_0_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Arial"/>
                <a:ea typeface="Arial"/>
                <a:cs typeface="Arial"/>
                <a:sym typeface="Arial"/>
              </a:rPr>
              <a:t>We have 1064 threats and 4608 safe pictures for the algorithms to work through which is a 23.1% Theat vs 76.9% Safe value. This is also a 1:4.33 ratio, this is where we needed to include a </a:t>
            </a:r>
            <a:r>
              <a:rPr lang="en-GB" sz="1200" b="0" i="0" u="none" strike="noStrike" cap="none" dirty="0" err="1">
                <a:solidFill>
                  <a:schemeClr val="dk1"/>
                </a:solidFill>
                <a:effectLst/>
                <a:latin typeface="Arial"/>
                <a:ea typeface="Arial"/>
                <a:cs typeface="Arial"/>
                <a:sym typeface="Arial"/>
              </a:rPr>
              <a:t>class_weights</a:t>
            </a:r>
            <a:r>
              <a:rPr lang="en-GB" sz="1200" b="0" i="0" u="none" strike="noStrike" cap="none" dirty="0">
                <a:solidFill>
                  <a:schemeClr val="dk1"/>
                </a:solidFill>
                <a:effectLst/>
                <a:latin typeface="Arial"/>
                <a:ea typeface="Arial"/>
                <a:cs typeface="Arial"/>
                <a:sym typeface="Arial"/>
              </a:rPr>
              <a:t> function in the models due to the dataset being highly unbalanced.</a:t>
            </a:r>
            <a:endParaRPr lang="en-ZA" sz="1200" b="0" i="0" u="none" strike="noStrike" cap="none" dirty="0">
              <a:solidFill>
                <a:schemeClr val="dk1"/>
              </a:solidFill>
              <a:effectLst/>
              <a:latin typeface="Arial"/>
              <a:ea typeface="Arial"/>
              <a:cs typeface="Arial"/>
              <a:sym typeface="Arial"/>
            </a:endParaRPr>
          </a:p>
        </p:txBody>
      </p:sp>
      <p:sp>
        <p:nvSpPr>
          <p:cNvPr id="970" name="Google Shape;970;g3a36bb6fab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a:solidFill>
                  <a:schemeClr val="dk1"/>
                </a:solidFill>
                <a:effectLst/>
                <a:latin typeface="Arial"/>
                <a:ea typeface="Arial"/>
                <a:cs typeface="Arial"/>
                <a:sym typeface="Arial"/>
              </a:rPr>
              <a:t>The ROC curves or receiver operating characteristic, is used to evaluate the performance visually of the different models, the area under the curve or AUC provides the single measure of the overall performance of the models. This plot shows the true positive rate or the sensitivity of it on the y-axis against the false positive rate on the x-axis.</a:t>
            </a:r>
            <a:endParaRPr lang="en-Z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20</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051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Arial"/>
                <a:ea typeface="Arial"/>
                <a:cs typeface="Arial"/>
                <a:sym typeface="Arial"/>
              </a:rPr>
              <a:t>We move onto the performance table for both the CNN and Random Forest, as seen here the precision and ROC or generalization on the Random forest model </a:t>
            </a:r>
            <a:r>
              <a:rPr lang="en-GB" sz="1200" b="0" i="0" u="none" strike="noStrike" cap="none" dirty="0" err="1">
                <a:solidFill>
                  <a:schemeClr val="dk1"/>
                </a:solidFill>
                <a:effectLst/>
                <a:latin typeface="Arial"/>
                <a:ea typeface="Arial"/>
                <a:cs typeface="Arial"/>
                <a:sym typeface="Arial"/>
              </a:rPr>
              <a:t>model</a:t>
            </a:r>
            <a:r>
              <a:rPr lang="en-GB" sz="1200" b="0" i="0" u="none" strike="noStrike" cap="none" dirty="0">
                <a:solidFill>
                  <a:schemeClr val="dk1"/>
                </a:solidFill>
                <a:effectLst/>
                <a:latin typeface="Arial"/>
                <a:ea typeface="Arial"/>
                <a:cs typeface="Arial"/>
                <a:sym typeface="Arial"/>
              </a:rPr>
              <a:t> is far above the CNN model.</a:t>
            </a:r>
            <a:endParaRPr lang="en-ZA" sz="12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21</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49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a:solidFill>
                  <a:schemeClr val="dk1"/>
                </a:solidFill>
                <a:effectLst/>
                <a:latin typeface="Arial"/>
                <a:ea typeface="Arial"/>
                <a:cs typeface="Arial"/>
                <a:sym typeface="Arial"/>
              </a:rPr>
              <a:t>Errors within the code has been setup to show if the dataset is not found, models not found or the features has not been generated to make sure that the code is repeatable. Some of the buttons on clothing might be too dense or made out of metal and shows up on the security scanner which then can become a false positive. This is the noise which is not only in the safe category but also in the threat category. Due to limited time and processing power our CNN model was not able to achieve higher scores.</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 </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Over to David.</a:t>
            </a:r>
            <a:endParaRPr lang="en-ZA" sz="12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22</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287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23</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483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3a36bb6fab9_0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7" name="Google Shape;1067;g3a36bb6fab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3a344f0514a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5" name="Google Shape;1185;g3a344f0514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39</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a:solidFill>
                  <a:schemeClr val="dk1"/>
                </a:solidFill>
                <a:effectLst/>
                <a:latin typeface="Arial"/>
                <a:ea typeface="Arial"/>
                <a:cs typeface="Arial"/>
                <a:sym typeface="Arial"/>
              </a:rPr>
              <a:t>Thank you Mosa.</a:t>
            </a:r>
            <a:endParaRPr lang="en-ZA" sz="1200" b="0" i="0" u="none" strike="noStrike" cap="none" dirty="0">
              <a:solidFill>
                <a:schemeClr val="dk1"/>
              </a:solidFill>
              <a:effectLst/>
              <a:latin typeface="Arial"/>
              <a:ea typeface="Arial"/>
              <a:cs typeface="Arial"/>
              <a:sym typeface="Arial"/>
            </a:endParaRPr>
          </a:p>
          <a:p>
            <a:r>
              <a:rPr lang="en-GB" sz="1200" b="0" i="0" u="none" strike="noStrike" cap="none" dirty="0">
                <a:solidFill>
                  <a:schemeClr val="dk1"/>
                </a:solidFill>
                <a:effectLst/>
                <a:latin typeface="Arial"/>
                <a:ea typeface="Arial"/>
                <a:cs typeface="Arial"/>
                <a:sym typeface="Arial"/>
              </a:rPr>
              <a:t>Moving onto ethics, the DHS, TSA and Kaggle website has stated that the people within this study is to be treated with dignity and respect because they have given their consent and acknowledgement that this data will be made public. We also know there is a growing fear that AI will replace people and thus we also focus on keeping people in the loop and have this model assist the security </a:t>
            </a:r>
            <a:r>
              <a:rPr lang="en-GB" sz="1200" b="0" i="0" u="none" strike="noStrike" cap="none" dirty="0" err="1">
                <a:solidFill>
                  <a:schemeClr val="dk1"/>
                </a:solidFill>
                <a:effectLst/>
                <a:latin typeface="Arial"/>
                <a:ea typeface="Arial"/>
                <a:cs typeface="Arial"/>
                <a:sym typeface="Arial"/>
              </a:rPr>
              <a:t>personel</a:t>
            </a:r>
            <a:r>
              <a:rPr lang="en-GB" sz="1200" b="0" i="0" u="none" strike="noStrike" cap="none" dirty="0">
                <a:solidFill>
                  <a:schemeClr val="dk1"/>
                </a:solidFill>
                <a:effectLst/>
                <a:latin typeface="Arial"/>
                <a:ea typeface="Arial"/>
                <a:cs typeface="Arial"/>
                <a:sym typeface="Arial"/>
              </a:rPr>
              <a:t>.</a:t>
            </a:r>
            <a:endParaRPr lang="en-ZA" sz="12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14</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864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Arial"/>
                <a:ea typeface="Arial"/>
                <a:cs typeface="Arial"/>
                <a:sym typeface="Arial"/>
              </a:rPr>
              <a:t>Thus, in summary we have leveraged the insights we have gained from </a:t>
            </a:r>
            <a:r>
              <a:rPr lang="en-GB" sz="1200" b="0" i="0" u="none" strike="noStrike" cap="none" dirty="0" err="1">
                <a:solidFill>
                  <a:schemeClr val="dk1"/>
                </a:solidFill>
                <a:effectLst/>
                <a:latin typeface="Arial"/>
                <a:ea typeface="Arial"/>
                <a:cs typeface="Arial"/>
                <a:sym typeface="Arial"/>
              </a:rPr>
              <a:t>Ghassem</a:t>
            </a:r>
            <a:r>
              <a:rPr lang="en-GB" sz="1200" b="0" i="0" u="none" strike="noStrike" cap="none" dirty="0">
                <a:solidFill>
                  <a:schemeClr val="dk1"/>
                </a:solidFill>
                <a:effectLst/>
                <a:latin typeface="Arial"/>
                <a:ea typeface="Arial"/>
                <a:cs typeface="Arial"/>
                <a:sym typeface="Arial"/>
              </a:rPr>
              <a:t> and Guad. Adhered to the data security due to ethical concerns and on top of this made sure that these insights helped us with guiding the dataset feature extraction, preprocessing, model building, refinement and evaluation.</a:t>
            </a:r>
            <a:endParaRPr lang="en-ZA" sz="12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ZA" sz="1200" b="0" i="0" u="none" strike="noStrike" cap="none" smtClean="0">
                <a:solidFill>
                  <a:schemeClr val="dk1"/>
                </a:solidFill>
                <a:latin typeface="Arial"/>
                <a:ea typeface="Arial"/>
                <a:cs typeface="Arial"/>
                <a:sym typeface="Arial"/>
              </a:rPr>
              <a:t>15</a:t>
            </a:fld>
            <a:endParaRPr lang="en-Z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836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Z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9" name="Google Shape;39;p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07"/>
        <p:cNvGrpSpPr/>
        <p:nvPr/>
      </p:nvGrpSpPr>
      <p:grpSpPr>
        <a:xfrm>
          <a:off x="0" y="0"/>
          <a:ext cx="0" cy="0"/>
          <a:chOff x="0" y="0"/>
          <a:chExt cx="0" cy="0"/>
        </a:xfrm>
      </p:grpSpPr>
      <p:grpSp>
        <p:nvGrpSpPr>
          <p:cNvPr id="208" name="Google Shape;208;p17"/>
          <p:cNvGrpSpPr/>
          <p:nvPr/>
        </p:nvGrpSpPr>
        <p:grpSpPr>
          <a:xfrm>
            <a:off x="0" y="0"/>
            <a:ext cx="12192000" cy="6858000"/>
            <a:chOff x="0" y="0"/>
            <a:chExt cx="12192000" cy="6858000"/>
          </a:xfrm>
        </p:grpSpPr>
        <p:sp>
          <p:nvSpPr>
            <p:cNvPr id="209" name="Google Shape;209;p1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1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1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1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1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1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17"/>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6" name="Google Shape;216;p17"/>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7" name="Google Shape;217;p1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218" name="Google Shape;218;p1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17"/>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txBody>
          <a:bodyPr/>
          <a:lstStyle/>
          <a:p>
            <a:endParaRPr lang="en-ZA"/>
          </a:p>
        </p:txBody>
      </p:sp>
      <p:sp>
        <p:nvSpPr>
          <p:cNvPr id="220" name="Google Shape;220;p1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21" name="Google Shape;221;p1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4" name="Google Shape;224;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225"/>
        <p:cNvGrpSpPr/>
        <p:nvPr/>
      </p:nvGrpSpPr>
      <p:grpSpPr>
        <a:xfrm>
          <a:off x="0" y="0"/>
          <a:ext cx="0" cy="0"/>
          <a:chOff x="0" y="0"/>
          <a:chExt cx="0" cy="0"/>
        </a:xfrm>
      </p:grpSpPr>
      <p:grpSp>
        <p:nvGrpSpPr>
          <p:cNvPr id="226" name="Google Shape;226;p18"/>
          <p:cNvGrpSpPr/>
          <p:nvPr/>
        </p:nvGrpSpPr>
        <p:grpSpPr>
          <a:xfrm>
            <a:off x="0" y="0"/>
            <a:ext cx="12192000" cy="6858000"/>
            <a:chOff x="0" y="0"/>
            <a:chExt cx="12192000" cy="6858000"/>
          </a:xfrm>
        </p:grpSpPr>
        <p:sp>
          <p:nvSpPr>
            <p:cNvPr id="227" name="Google Shape;227;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8" name="Google Shape;228;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9" name="Google Shape;229;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0" name="Google Shape;230;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1" name="Google Shape;231;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2" name="Google Shape;232;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3" name="Google Shape;233;p18"/>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4" name="Google Shape;234;p18"/>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35" name="Google Shape;235;p1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236" name="Google Shape;236;p18"/>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ZA" sz="9600" b="0" i="0">
                <a:solidFill>
                  <a:srgbClr val="EE52A4"/>
                </a:solidFill>
                <a:latin typeface="Arial"/>
                <a:ea typeface="Arial"/>
                <a:cs typeface="Arial"/>
                <a:sym typeface="Arial"/>
              </a:rPr>
              <a:t>“</a:t>
            </a:r>
            <a:endParaRPr/>
          </a:p>
        </p:txBody>
      </p:sp>
      <p:sp>
        <p:nvSpPr>
          <p:cNvPr id="237" name="Google Shape;237;p18"/>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ZA" sz="9600" b="0" i="0">
                <a:solidFill>
                  <a:srgbClr val="EE52A4"/>
                </a:solidFill>
                <a:latin typeface="Arial"/>
                <a:ea typeface="Arial"/>
                <a:cs typeface="Arial"/>
                <a:sym typeface="Arial"/>
              </a:rPr>
              <a:t>”</a:t>
            </a:r>
            <a:endParaRPr/>
          </a:p>
        </p:txBody>
      </p:sp>
      <p:sp>
        <p:nvSpPr>
          <p:cNvPr id="238" name="Google Shape;238;p18"/>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18"/>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0" name="Google Shape;240;p18"/>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41" name="Google Shape;241;p1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1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4" name="Google Shape;244;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245"/>
        <p:cNvGrpSpPr/>
        <p:nvPr/>
      </p:nvGrpSpPr>
      <p:grpSpPr>
        <a:xfrm>
          <a:off x="0" y="0"/>
          <a:ext cx="0" cy="0"/>
          <a:chOff x="0" y="0"/>
          <a:chExt cx="0" cy="0"/>
        </a:xfrm>
      </p:grpSpPr>
      <p:grpSp>
        <p:nvGrpSpPr>
          <p:cNvPr id="246" name="Google Shape;246;p19"/>
          <p:cNvGrpSpPr/>
          <p:nvPr/>
        </p:nvGrpSpPr>
        <p:grpSpPr>
          <a:xfrm>
            <a:off x="0" y="0"/>
            <a:ext cx="12192000" cy="6858000"/>
            <a:chOff x="0" y="0"/>
            <a:chExt cx="12192000" cy="6858000"/>
          </a:xfrm>
        </p:grpSpPr>
        <p:sp>
          <p:nvSpPr>
            <p:cNvPr id="247" name="Google Shape;247;p1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8" name="Google Shape;248;p1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9" name="Google Shape;249;p1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0" name="Google Shape;250;p1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1" name="Google Shape;251;p1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2" name="Google Shape;252;p1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3" name="Google Shape;253;p19"/>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54" name="Google Shape;254;p19"/>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55" name="Google Shape;255;p1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256" name="Google Shape;256;p19"/>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19"/>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58" name="Google Shape;258;p1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1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1" name="Google Shape;26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62"/>
        <p:cNvGrpSpPr/>
        <p:nvPr/>
      </p:nvGrpSpPr>
      <p:grpSpPr>
        <a:xfrm>
          <a:off x="0" y="0"/>
          <a:ext cx="0" cy="0"/>
          <a:chOff x="0" y="0"/>
          <a:chExt cx="0" cy="0"/>
        </a:xfrm>
      </p:grpSpPr>
      <p:sp>
        <p:nvSpPr>
          <p:cNvPr id="263" name="Google Shape;263;p20"/>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0"/>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65" name="Google Shape;265;p20"/>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6" name="Google Shape;266;p20"/>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67" name="Google Shape;267;p20"/>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68" name="Google Shape;268;p20"/>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69" name="Google Shape;269;p20"/>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70" name="Google Shape;270;p20"/>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71" name="Google Shape;271;p20"/>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72" name="Google Shape;272;p2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2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5"/>
        <p:cNvGrpSpPr/>
        <p:nvPr/>
      </p:nvGrpSpPr>
      <p:grpSpPr>
        <a:xfrm>
          <a:off x="0" y="0"/>
          <a:ext cx="0" cy="0"/>
          <a:chOff x="0" y="0"/>
          <a:chExt cx="0" cy="0"/>
        </a:xfrm>
      </p:grpSpPr>
      <p:sp>
        <p:nvSpPr>
          <p:cNvPr id="276" name="Google Shape;276;p21"/>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21"/>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78" name="Google Shape;278;p21"/>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81"/>
        <p:cNvGrpSpPr/>
        <p:nvPr/>
      </p:nvGrpSpPr>
      <p:grpSpPr>
        <a:xfrm>
          <a:off x="0" y="0"/>
          <a:ext cx="0" cy="0"/>
          <a:chOff x="0" y="0"/>
          <a:chExt cx="0" cy="0"/>
        </a:xfrm>
      </p:grpSpPr>
      <p:grpSp>
        <p:nvGrpSpPr>
          <p:cNvPr id="282" name="Google Shape;282;p22"/>
          <p:cNvGrpSpPr/>
          <p:nvPr/>
        </p:nvGrpSpPr>
        <p:grpSpPr>
          <a:xfrm>
            <a:off x="0" y="0"/>
            <a:ext cx="12192000" cy="6858000"/>
            <a:chOff x="0" y="0"/>
            <a:chExt cx="12192000" cy="6858000"/>
          </a:xfrm>
        </p:grpSpPr>
        <p:sp>
          <p:nvSpPr>
            <p:cNvPr id="283" name="Google Shape;283;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4" name="Google Shape;284;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5" name="Google Shape;285;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6" name="Google Shape;286;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7" name="Google Shape;287;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8" name="Google Shape;288;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89" name="Google Shape;289;p22"/>
            <p:cNvSpPr/>
            <p:nvPr/>
          </p:nvSpPr>
          <p:spPr>
            <a:xfrm>
              <a:off x="414867" y="402165"/>
              <a:ext cx="6510866" cy="6053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0" name="Google Shape;290;p22"/>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91" name="Google Shape;291;p22"/>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92" name="Google Shape;292;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293" name="Google Shape;293;p22"/>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22"/>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95" name="Google Shape;295;p22"/>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2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8" name="Google Shape;298;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31BA835-12AC-4E8F-955A-EA3F4DE2791F}" type="datetime1">
              <a:rPr lang="en-US" smtClean="0"/>
              <a:t>11/18/2025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937454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11/18/2025</a:t>
            </a:fld>
            <a:endParaRPr lang="en-US"/>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31537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ZA"/>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ZA"/>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1D1EADE-8E88-4C7C-8AC5-FB148DE4940E}" type="datetime1">
              <a:rPr lang="en-US" smtClean="0"/>
              <a:t>11/18/2025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ZA"/>
          </a:p>
        </p:txBody>
      </p:sp>
      <p:sp>
        <p:nvSpPr>
          <p:cNvPr id="12" name="Slide Number Placeholder 5"/>
          <p:cNvSpPr>
            <a:spLocks noGrp="1"/>
          </p:cNvSpPr>
          <p:nvPr>
            <p:ph type="sldNum" sz="quarter" idx="12"/>
          </p:nvPr>
        </p:nvSpPr>
        <p:spPr>
          <a:xfrm>
            <a:off x="10352540" y="295729"/>
            <a:ext cx="838199" cy="767687"/>
          </a:xfrm>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9255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7"/>
          <p:cNvGrpSpPr/>
          <p:nvPr/>
        </p:nvGrpSpPr>
        <p:grpSpPr>
          <a:xfrm>
            <a:off x="0" y="0"/>
            <a:ext cx="12192000" cy="6858000"/>
            <a:chOff x="0" y="0"/>
            <a:chExt cx="12192000" cy="6858000"/>
          </a:xfrm>
        </p:grpSpPr>
        <p:sp>
          <p:nvSpPr>
            <p:cNvPr id="84" name="Google Shape;84;p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 name="Google Shape;85;p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 name="Google Shape;86;p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 name="Google Shape;87;p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 name="Google Shape;88;p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9" name="Google Shape;89;p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 name="Google Shape;90;p7"/>
            <p:cNvSpPr/>
            <p:nvPr/>
          </p:nvSpPr>
          <p:spPr>
            <a:xfrm>
              <a:off x="5713412" y="402165"/>
              <a:ext cx="6055253" cy="6053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1" name="Google Shape;91;p7"/>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92" name="Google Shape;92;p7"/>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93" name="Google Shape;93;p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94" name="Google Shape;94;p7"/>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7"/>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7"/>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 name="Google Shape;10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8"/>
        <p:cNvGrpSpPr/>
        <p:nvPr/>
      </p:nvGrpSpPr>
      <p:grpSpPr>
        <a:xfrm>
          <a:off x="0" y="0"/>
          <a:ext cx="0" cy="0"/>
          <a:chOff x="0" y="0"/>
          <a:chExt cx="0" cy="0"/>
        </a:xfrm>
      </p:grpSpPr>
      <p:grpSp>
        <p:nvGrpSpPr>
          <p:cNvPr id="119" name="Google Shape;119;p9"/>
          <p:cNvGrpSpPr/>
          <p:nvPr/>
        </p:nvGrpSpPr>
        <p:grpSpPr>
          <a:xfrm>
            <a:off x="0" y="0"/>
            <a:ext cx="12192000" cy="6858000"/>
            <a:chOff x="0" y="0"/>
            <a:chExt cx="12192000" cy="6858000"/>
          </a:xfrm>
        </p:grpSpPr>
        <p:sp>
          <p:nvSpPr>
            <p:cNvPr id="120" name="Google Shape;120;p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1" name="Google Shape;121;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2" name="Google Shape;122;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3" name="Google Shape;123;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4" name="Google Shape;124;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5" name="Google Shape;125;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6" name="Google Shape;126;p9"/>
            <p:cNvSpPr/>
            <p:nvPr/>
          </p:nvSpPr>
          <p:spPr>
            <a:xfrm>
              <a:off x="7289800" y="402165"/>
              <a:ext cx="4478865" cy="6053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7" name="Google Shape;127;p9"/>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28" name="Google Shape;128;p9"/>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29" name="Google Shape;129;p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130" name="Google Shape;130;p9"/>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9"/>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32" name="Google Shape;132;p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5" name="Google Shape;135;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6"/>
        <p:cNvGrpSpPr/>
        <p:nvPr/>
      </p:nvGrpSpPr>
      <p:grpSpPr>
        <a:xfrm>
          <a:off x="0" y="0"/>
          <a:ext cx="0" cy="0"/>
          <a:chOff x="0" y="0"/>
          <a:chExt cx="0" cy="0"/>
        </a:xfrm>
      </p:grpSpPr>
      <p:sp>
        <p:nvSpPr>
          <p:cNvPr id="137" name="Google Shape;137;p1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0"/>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9" name="Google Shape;139;p10"/>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43"/>
        <p:cNvGrpSpPr/>
        <p:nvPr/>
      </p:nvGrpSpPr>
      <p:grpSpPr>
        <a:xfrm>
          <a:off x="0" y="0"/>
          <a:ext cx="0" cy="0"/>
          <a:chOff x="0" y="0"/>
          <a:chExt cx="0" cy="0"/>
        </a:xfrm>
      </p:grpSpPr>
      <p:grpSp>
        <p:nvGrpSpPr>
          <p:cNvPr id="144" name="Google Shape;144;p11"/>
          <p:cNvGrpSpPr/>
          <p:nvPr/>
        </p:nvGrpSpPr>
        <p:grpSpPr>
          <a:xfrm>
            <a:off x="0" y="0"/>
            <a:ext cx="12192000" cy="6858000"/>
            <a:chOff x="0" y="0"/>
            <a:chExt cx="12192000" cy="6858000"/>
          </a:xfrm>
        </p:grpSpPr>
        <p:sp>
          <p:nvSpPr>
            <p:cNvPr id="145" name="Google Shape;145;p1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6" name="Google Shape;146;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7" name="Google Shape;147;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8" name="Google Shape;148;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9" name="Google Shape;149;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50" name="Google Shape;150;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51" name="Google Shape;151;p11"/>
            <p:cNvSpPr/>
            <p:nvPr/>
          </p:nvSpPr>
          <p:spPr>
            <a:xfrm>
              <a:off x="6172200" y="402165"/>
              <a:ext cx="5596465" cy="6053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52" name="Google Shape;152;p11"/>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3" name="Google Shape;153;p11"/>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 name="Google Shape;154;p1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155" name="Google Shape;155;p11"/>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1"/>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txBody>
          <a:bodyPr/>
          <a:lstStyle/>
          <a:p>
            <a:endParaRPr lang="en-ZA"/>
          </a:p>
        </p:txBody>
      </p:sp>
      <p:sp>
        <p:nvSpPr>
          <p:cNvPr id="157" name="Google Shape;157;p11"/>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8" name="Google Shape;158;p1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61" name="Google Shape;161;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2"/>
        <p:cNvGrpSpPr/>
        <p:nvPr/>
      </p:nvGrpSpPr>
      <p:grpSpPr>
        <a:xfrm>
          <a:off x="0" y="0"/>
          <a:ext cx="0" cy="0"/>
          <a:chOff x="0" y="0"/>
          <a:chExt cx="0" cy="0"/>
        </a:xfrm>
      </p:grpSpPr>
      <p:sp>
        <p:nvSpPr>
          <p:cNvPr id="163" name="Google Shape;163;p12"/>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2"/>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65" name="Google Shape;165;p12"/>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a:lstStyle/>
          <a:p>
            <a:endParaRPr lang="en-ZA"/>
          </a:p>
        </p:txBody>
      </p:sp>
      <p:sp>
        <p:nvSpPr>
          <p:cNvPr id="166" name="Google Shape;166;p12"/>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7" name="Google Shape;167;p12"/>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68" name="Google Shape;168;p12"/>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txBody>
          <a:bodyPr/>
          <a:lstStyle/>
          <a:p>
            <a:endParaRPr lang="en-ZA"/>
          </a:p>
        </p:txBody>
      </p:sp>
      <p:sp>
        <p:nvSpPr>
          <p:cNvPr id="169" name="Google Shape;169;p12"/>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0" name="Google Shape;170;p12"/>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71" name="Google Shape;171;p12"/>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a:lstStyle/>
          <a:p>
            <a:endParaRPr lang="en-ZA"/>
          </a:p>
        </p:txBody>
      </p:sp>
      <p:sp>
        <p:nvSpPr>
          <p:cNvPr id="172" name="Google Shape;172;p12"/>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73" name="Google Shape;173;p12"/>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74" name="Google Shape;174;p12"/>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75" name="Google Shape;175;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2"/>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8"/>
        <p:cNvGrpSpPr/>
        <p:nvPr/>
      </p:nvGrpSpPr>
      <p:grpSpPr>
        <a:xfrm>
          <a:off x="0" y="0"/>
          <a:ext cx="0" cy="0"/>
          <a:chOff x="0" y="0"/>
          <a:chExt cx="0" cy="0"/>
        </a:xfrm>
      </p:grpSpPr>
      <p:grpSp>
        <p:nvGrpSpPr>
          <p:cNvPr id="179" name="Google Shape;179;p13"/>
          <p:cNvGrpSpPr/>
          <p:nvPr/>
        </p:nvGrpSpPr>
        <p:grpSpPr>
          <a:xfrm>
            <a:off x="0" y="0"/>
            <a:ext cx="12192000" cy="6858000"/>
            <a:chOff x="0" y="0"/>
            <a:chExt cx="12192000" cy="6858000"/>
          </a:xfrm>
        </p:grpSpPr>
        <p:sp>
          <p:nvSpPr>
            <p:cNvPr id="180" name="Google Shape;180;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1" name="Google Shape;181;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182" name="Google Shape;182;p13"/>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3"/>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184" name="Google Shape;184;p13"/>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3"/>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7" name="Google Shape;187;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Z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1.png"/><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2" name="Google Shape;12;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 name="Google Shape;13;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 name="Google Shape;14;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5" name="Google Shape;15;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6" name="Google Shape;16;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7" name="Google Shape;17;p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8" name="Google Shape;18;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9" name="Google Shape;19;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
        <p:nvSpPr>
          <p:cNvPr id="20" name="Google Shape;20;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2"/>
              </a:buClr>
              <a:buSzPts val="3600"/>
              <a:buFont typeface="Century Gothic"/>
              <a:buNone/>
              <a:defRPr sz="36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1" name="Google Shape;21;p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3" name="Google Shape;23;p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4" name="Google Shape;24;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 name="Google Shape;25;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a:solidFill>
                  <a:schemeClr val="dk1"/>
                </a:solidFill>
                <a:latin typeface="Century Gothic"/>
                <a:ea typeface="Century Gothic"/>
                <a:cs typeface="Century Gothic"/>
                <a:sym typeface="Century Gothic"/>
              </a:defRPr>
            </a:lvl1pPr>
            <a:lvl2pPr marL="0" marR="0" lvl="1" indent="0" algn="ctr" rtl="0">
              <a:spcBef>
                <a:spcPts val="0"/>
              </a:spcBef>
              <a:buNone/>
              <a:defRPr sz="2800" b="0" i="0" u="none">
                <a:solidFill>
                  <a:schemeClr val="dk1"/>
                </a:solidFill>
                <a:latin typeface="Century Gothic"/>
                <a:ea typeface="Century Gothic"/>
                <a:cs typeface="Century Gothic"/>
                <a:sym typeface="Century Gothic"/>
              </a:defRPr>
            </a:lvl2pPr>
            <a:lvl3pPr marL="0" marR="0" lvl="2" indent="0" algn="ctr" rtl="0">
              <a:spcBef>
                <a:spcPts val="0"/>
              </a:spcBef>
              <a:buNone/>
              <a:defRPr sz="2800" b="0" i="0" u="none">
                <a:solidFill>
                  <a:schemeClr val="dk1"/>
                </a:solidFill>
                <a:latin typeface="Century Gothic"/>
                <a:ea typeface="Century Gothic"/>
                <a:cs typeface="Century Gothic"/>
                <a:sym typeface="Century Gothic"/>
              </a:defRPr>
            </a:lvl3pPr>
            <a:lvl4pPr marL="0" marR="0" lvl="3" indent="0" algn="ctr" rtl="0">
              <a:spcBef>
                <a:spcPts val="0"/>
              </a:spcBef>
              <a:buNone/>
              <a:defRPr sz="2800" b="0" i="0" u="none">
                <a:solidFill>
                  <a:schemeClr val="dk1"/>
                </a:solidFill>
                <a:latin typeface="Century Gothic"/>
                <a:ea typeface="Century Gothic"/>
                <a:cs typeface="Century Gothic"/>
                <a:sym typeface="Century Gothic"/>
              </a:defRPr>
            </a:lvl4pPr>
            <a:lvl5pPr marL="0" marR="0" lvl="4" indent="0" algn="ctr" rtl="0">
              <a:spcBef>
                <a:spcPts val="0"/>
              </a:spcBef>
              <a:buNone/>
              <a:defRPr sz="2800" b="0" i="0" u="none">
                <a:solidFill>
                  <a:schemeClr val="dk1"/>
                </a:solidFill>
                <a:latin typeface="Century Gothic"/>
                <a:ea typeface="Century Gothic"/>
                <a:cs typeface="Century Gothic"/>
                <a:sym typeface="Century Gothic"/>
              </a:defRPr>
            </a:lvl5pPr>
            <a:lvl6pPr marL="0" marR="0" lvl="5" indent="0" algn="ctr" rtl="0">
              <a:spcBef>
                <a:spcPts val="0"/>
              </a:spcBef>
              <a:buNone/>
              <a:defRPr sz="2800" b="0" i="0" u="none">
                <a:solidFill>
                  <a:schemeClr val="dk1"/>
                </a:solidFill>
                <a:latin typeface="Century Gothic"/>
                <a:ea typeface="Century Gothic"/>
                <a:cs typeface="Century Gothic"/>
                <a:sym typeface="Century Gothic"/>
              </a:defRPr>
            </a:lvl6pPr>
            <a:lvl7pPr marL="0" marR="0" lvl="6" indent="0" algn="ctr" rtl="0">
              <a:spcBef>
                <a:spcPts val="0"/>
              </a:spcBef>
              <a:buNone/>
              <a:defRPr sz="2800" b="0" i="0" u="none">
                <a:solidFill>
                  <a:schemeClr val="dk1"/>
                </a:solidFill>
                <a:latin typeface="Century Gothic"/>
                <a:ea typeface="Century Gothic"/>
                <a:cs typeface="Century Gothic"/>
                <a:sym typeface="Century Gothic"/>
              </a:defRPr>
            </a:lvl7pPr>
            <a:lvl8pPr marL="0" marR="0" lvl="7" indent="0" algn="ctr" rtl="0">
              <a:spcBef>
                <a:spcPts val="0"/>
              </a:spcBef>
              <a:buNone/>
              <a:defRPr sz="2800" b="0" i="0" u="none">
                <a:solidFill>
                  <a:schemeClr val="dk1"/>
                </a:solidFill>
                <a:latin typeface="Century Gothic"/>
                <a:ea typeface="Century Gothic"/>
                <a:cs typeface="Century Gothic"/>
                <a:sym typeface="Century Gothic"/>
              </a:defRPr>
            </a:lvl8pPr>
            <a:lvl9pPr marL="0" marR="0" lvl="8" indent="0" algn="ctr" rtl="0">
              <a:spcBef>
                <a:spcPts val="0"/>
              </a:spcBef>
              <a:buNone/>
              <a:defRPr sz="2800" b="0" i="0" u="none">
                <a:solidFill>
                  <a:schemeClr val="dk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Z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7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grpSp>
        <p:nvGrpSpPr>
          <p:cNvPr id="60" name="Google Shape;60;p5"/>
          <p:cNvGrpSpPr/>
          <p:nvPr/>
        </p:nvGrpSpPr>
        <p:grpSpPr>
          <a:xfrm>
            <a:off x="0" y="0"/>
            <a:ext cx="12192000" cy="6858000"/>
            <a:chOff x="0" y="0"/>
            <a:chExt cx="12192000" cy="6858000"/>
          </a:xfrm>
        </p:grpSpPr>
        <p:sp>
          <p:nvSpPr>
            <p:cNvPr id="61" name="Google Shape;61;p5"/>
            <p:cNvSpPr/>
            <p:nvPr/>
          </p:nvSpPr>
          <p:spPr>
            <a:xfrm>
              <a:off x="0" y="0"/>
              <a:ext cx="12192000" cy="6858000"/>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 name="Google Shape;62;p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 name="Google Shape;63;p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 name="Google Shape;64;p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5" name="Google Shape;65;p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6" name="Google Shape;66;p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 name="Google Shape;67;p5"/>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8" name="Google Shape;68;p5"/>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9" name="Google Shape;69;p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70" name="Google Shape;70;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1" name="Google Shape;71;p5"/>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72" name="Google Shape;72;p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4" name="Google Shape;74;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 name="Google Shape;75;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ZA"/>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62" r:id="rId8"/>
    <p:sldLayoutId id="2147483663" r:id="rId9"/>
    <p:sldLayoutId id="2147483664" r:id="rId10"/>
    <p:sldLayoutId id="2147483665" r:id="rId11"/>
    <p:sldLayoutId id="2147483666" r:id="rId12"/>
    <p:sldLayoutId id="2147483667"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de-de/foto/3d-ai-dunkel-gehirn-1166602/" TargetMode="External"/><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hyperlink" Target="https://www.pexels.com/de-de/foto/3d-ai-dunkel-gehirn-1166602/" TargetMode="External"/><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hyperlink" Target="http://.tar.gz" TargetMode="External"/><Relationship Id="rId5" Type="http://schemas.openxmlformats.org/officeDocument/2006/relationships/hyperlink" Target="https://www.kaggle.com/competitions/passenger-screening-algorithm-challenge/overview"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de-de/foto/3d-ai-dunkel-gehirn-1166602/" TargetMode="External"/><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https://www.pexels.com/de-de/foto/3d-ai-dunkel-gehirn-1166602/" TargetMode="External"/><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iabac.org/blog/ai-and-privacy-balancing-innovation-with-data-protec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hyperlink" Target="https://www.rawpixel.com/search/post%20it%20notes" TargetMode="Externa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jpg"/><Relationship Id="rId7" Type="http://schemas.openxmlformats.org/officeDocument/2006/relationships/image" Target="../media/image28.png"/><Relationship Id="rId12" Type="http://schemas.microsoft.com/office/2007/relationships/hdphoto" Target="../media/hdphoto6.wdp"/><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30.png"/><Relationship Id="rId5" Type="http://schemas.openxmlformats.org/officeDocument/2006/relationships/image" Target="../media/image27.png"/><Relationship Id="rId10" Type="http://schemas.microsoft.com/office/2007/relationships/hdphoto" Target="../media/hdphoto5.wdp"/><Relationship Id="rId4" Type="http://schemas.openxmlformats.org/officeDocument/2006/relationships/hyperlink" Target="https://iabac.org/blog/ai-and-privacy-balancing-innovation-with-data-protection" TargetMode="Externa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pixabay.com/en/creative-background-graphic-design-100404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39.png"/><Relationship Id="rId12" Type="http://schemas.microsoft.com/office/2007/relationships/hdphoto" Target="../media/hdphoto10.wdp"/><Relationship Id="rId2" Type="http://schemas.openxmlformats.org/officeDocument/2006/relationships/notesSlide" Target="../notesSlides/notesSlide16.xml"/><Relationship Id="rId16" Type="http://schemas.microsoft.com/office/2007/relationships/hdphoto" Target="../media/hdphoto12.wdp"/><Relationship Id="rId1" Type="http://schemas.openxmlformats.org/officeDocument/2006/relationships/slideLayout" Target="../slideLayouts/slideLayout17.xml"/><Relationship Id="rId6" Type="http://schemas.microsoft.com/office/2007/relationships/hdphoto" Target="../media/hdphoto7.wdp"/><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microsoft.com/office/2007/relationships/hdphoto" Target="../media/hdphoto9.wdp"/><Relationship Id="rId4" Type="http://schemas.openxmlformats.org/officeDocument/2006/relationships/hyperlink" Target="https://www.wallpaperflare.com/white-commercial-airplane-sunset-the-plane-light-airport-wallpaper-qfkvm/download/1920x1080" TargetMode="External"/><Relationship Id="rId9" Type="http://schemas.openxmlformats.org/officeDocument/2006/relationships/image" Target="../media/image40.png"/><Relationship Id="rId1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hyperlink" Target="https://www.wallpaperflare.com/white-commercial-airplane-sunset-the-plane-light-airport-wallpaper-qfkvm/download/1920x1080" TargetMode="External"/><Relationship Id="rId7" Type="http://schemas.microsoft.com/office/2007/relationships/hdphoto" Target="../media/hdphoto14.wdp"/><Relationship Id="rId2" Type="http://schemas.openxmlformats.org/officeDocument/2006/relationships/image" Target="../media/image37.jpg"/><Relationship Id="rId1" Type="http://schemas.openxmlformats.org/officeDocument/2006/relationships/slideLayout" Target="../slideLayouts/slideLayout17.xml"/><Relationship Id="rId6" Type="http://schemas.openxmlformats.org/officeDocument/2006/relationships/image" Target="../media/image45.png"/><Relationship Id="rId5" Type="http://schemas.microsoft.com/office/2007/relationships/hdphoto" Target="../media/hdphoto13.wdp"/><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a-z-animals.com/animals/lists/animals-that-glow-in-the-dark/" TargetMode="External"/><Relationship Id="rId2" Type="http://schemas.openxmlformats.org/officeDocument/2006/relationships/image" Target="../media/image46.jpg"/><Relationship Id="rId1" Type="http://schemas.openxmlformats.org/officeDocument/2006/relationships/slideLayout" Target="../slideLayouts/slideLayout17.xml"/><Relationship Id="rId4" Type="http://schemas.openxmlformats.org/officeDocument/2006/relationships/hyperlink" Target="https://creativecommons.org/licenses/by/3.0/"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hyperlink" Target="https://a-z-animals.com/animals/lists/animals-that-glow-in-the-dark/" TargetMode="External"/><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6.jpg"/><Relationship Id="rId1" Type="http://schemas.openxmlformats.org/officeDocument/2006/relationships/slideLayout" Target="../slideLayouts/slideLayout1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hyperlink" Target="https://creativecommons.org/licenses/by/3.0/" TargetMode="External"/><Relationship Id="rId9" Type="http://schemas.openxmlformats.org/officeDocument/2006/relationships/image" Target="../media/image51.png"/><Relationship Id="rId14"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a-z-animals.com/animals/lists/animals-that-glow-in-the-dark/" TargetMode="External"/><Relationship Id="rId2" Type="http://schemas.openxmlformats.org/officeDocument/2006/relationships/image" Target="../media/image46.jpg"/><Relationship Id="rId1" Type="http://schemas.openxmlformats.org/officeDocument/2006/relationships/slideLayout" Target="../slideLayouts/slideLayout17.xml"/><Relationship Id="rId4" Type="http://schemas.openxmlformats.org/officeDocument/2006/relationships/hyperlink" Target="https://creativecommons.org/licenses/by/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hyperlink" Target="https://www.pexels.com/photo/aircraft-airplane-aviation-dawn-615060/" TargetMode="External"/><Relationship Id="rId2" Type="http://schemas.openxmlformats.org/officeDocument/2006/relationships/image" Target="../media/image62.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hyperlink" Target="https://www.researchgate.net/publication/332085772_Automated_Decision_Making_in_Airport_Checkpoints_Bias_Detection_Toward_Smarter_Security_and_Fairness" TargetMode="External"/><Relationship Id="rId3" Type="http://schemas.openxmlformats.org/officeDocument/2006/relationships/hyperlink" Target="https://doi.org/10.3390/s23042005" TargetMode="External"/><Relationship Id="rId7" Type="http://schemas.openxmlformats.org/officeDocument/2006/relationships/hyperlink" Target="https://www.datacamp.com/tutorial/building-a-transformer-with-py-torch"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crp.trb.org/acrptransformativetech/applied-technology-in-airports/evolving-ai-solutions-for-airports-part-i-opportunities/#:~:text=Security%20Monitoring%20and%20Threat%20Detection,Applied%20Technology%20in%20Airports%20article" TargetMode="External"/><Relationship Id="rId5" Type="http://schemas.openxmlformats.org/officeDocument/2006/relationships/hyperlink" Target="https://www.researchgate.net/publication/46439428_False_Alarms_and_Human-Machine_Warning_Systems" TargetMode="External"/><Relationship Id="rId4" Type="http://schemas.openxmlformats.org/officeDocument/2006/relationships/hyperlink" Target="https://aws.amazon.com/what-is/transformers-in-artificial-intelligenc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zenodo.org/records/13981482" TargetMode="External"/><Relationship Id="rId7" Type="http://schemas.openxmlformats.org/officeDocument/2006/relationships/hyperlink" Target="https://www.geeksforgeeks.org/machine-learning/reproducibility-in-machine-learning/" TargetMode="External"/><Relationship Id="rId2" Type="http://schemas.openxmlformats.org/officeDocument/2006/relationships/hyperlink" Target="https://www.researchgate.net/publication/332085772_Automated_Decision_Making_in_Airport_Checkpoints_Bias_Detection_Toward_Smarter_Security_and_Fairness" TargetMode="External"/><Relationship Id="rId1" Type="http://schemas.openxmlformats.org/officeDocument/2006/relationships/slideLayout" Target="../slideLayouts/slideLayout17.xml"/><Relationship Id="rId6" Type="http://schemas.openxmlformats.org/officeDocument/2006/relationships/hyperlink" Target="https://www.geeksforgeeks.org/machine-learning/regularization-by-early-stopping/" TargetMode="External"/><Relationship Id="rId5" Type="http://schemas.openxmlformats.org/officeDocument/2006/relationships/hyperlink" Target="https://www.geeksforgeeks.org/machine-learning/machine-learning-models" TargetMode="External"/><Relationship Id="rId4" Type="http://schemas.openxmlformats.org/officeDocument/2006/relationships/hyperlink" Target="https://www.geeksforgeeks.org/machine-learning/introduction-convolution-neural-networ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machine-learning/what-is-the-influence-of-c-in-svms-with-linear-kernel/" TargetMode="External"/><Relationship Id="rId2" Type="http://schemas.openxmlformats.org/officeDocument/2006/relationships/hyperlink" Target="https://www.geeksforgeeks.org/blogs/top-7-python-developer-tools/" TargetMode="External"/><Relationship Id="rId1" Type="http://schemas.openxmlformats.org/officeDocument/2006/relationships/slideLayout" Target="../slideLayouts/slideLayout17.xml"/><Relationship Id="rId5" Type="http://schemas.openxmlformats.org/officeDocument/2006/relationships/hyperlink" Target="https://www.gov.za/sites/default/files/gcis_document/201409/32266616.pdf" TargetMode="External"/><Relationship Id="rId4" Type="http://schemas.openxmlformats.org/officeDocument/2006/relationships/hyperlink" Target="https://arxiv.org/pdf/1802.0056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competitions/passenger-screening-algorithm-challenge" TargetMode="External"/><Relationship Id="rId2" Type="http://schemas.openxmlformats.org/officeDocument/2006/relationships/hyperlink" Target="https://www.architectureandgovernance.com/artificial-intelligence/ethical-considerations-in-ai-and-cloud-computing-ensuring-responsible-develop-and-use/#:~:text=Data%20Privacy,data%20is%20collected%20and%20used" TargetMode="External"/><Relationship Id="rId1" Type="http://schemas.openxmlformats.org/officeDocument/2006/relationships/slideLayout" Target="../slideLayouts/slideLayout17.xml"/><Relationship Id="rId4" Type="http://schemas.openxmlformats.org/officeDocument/2006/relationships/hyperlink" Target="https://doi.org/10.1016/j.measen.2023.10080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scispace.com/pdf/predicting-passenger-flow-at-charles-de-gaulle-airport-25st3f3k91.pdf" TargetMode="External"/><Relationship Id="rId2" Type="http://schemas.openxmlformats.org/officeDocument/2006/relationships/hyperlink" Target="https://www.kaggle.com/competitions/passenger-screening-algorithm-challenge/overview"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scispace.com/pdf/predicting-passenger-flow-at-charles-de-gaulle-airport-25st3f3k91.pdf" TargetMode="External"/><Relationship Id="rId2" Type="http://schemas.openxmlformats.org/officeDocument/2006/relationships/hyperlink" Target="https://www.kaggle.com/competitions/passenger-screening-algorithm-challenge/overview" TargetMode="External"/><Relationship Id="rId1" Type="http://schemas.openxmlformats.org/officeDocument/2006/relationships/slideLayout" Target="../slideLayouts/slideLayout17.xml"/><Relationship Id="rId4" Type="http://schemas.openxmlformats.org/officeDocument/2006/relationships/hyperlink" Target="https://www.cookiebot.com/en/popia/#:~:text=Consent%20under%20the%20Protection%20of%20Personal%20Information%20Act&amp;text=Similar%20to%20the%20GDPR%20and,clear%20record%20of%20explicit%20consen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de-de/foto/3d-ai-dunkel-gehirn-1166602/" TargetMode="External"/><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People In A Building">
            <a:extLst>
              <a:ext uri="{FF2B5EF4-FFF2-40B4-BE49-F238E27FC236}">
                <a16:creationId xmlns:a16="http://schemas.microsoft.com/office/drawing/2014/main" id="{74242FAA-0B65-8C06-917B-9BD711C5C0F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F8A21E0-9200-ECFE-0660-609069E74058}"/>
              </a:ext>
            </a:extLst>
          </p:cNvPr>
          <p:cNvSpPr>
            <a:spLocks noGrp="1"/>
          </p:cNvSpPr>
          <p:nvPr>
            <p:ph type="ctrTitle"/>
          </p:nvPr>
        </p:nvSpPr>
        <p:spPr>
          <a:xfrm>
            <a:off x="461318" y="2240579"/>
            <a:ext cx="10696574" cy="770964"/>
          </a:xfrm>
        </p:spPr>
        <p:txBody>
          <a:bodyPr anchor="b">
            <a:noAutofit/>
          </a:bodyPr>
          <a:lstStyle/>
          <a:p>
            <a:pPr algn="ctr">
              <a:lnSpc>
                <a:spcPct val="90000"/>
              </a:lnSpc>
            </a:pPr>
            <a:r>
              <a:rPr lang="en-ZA" sz="40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Optimizing passenger screening by utilizing machine learning algorithms to increase passenger throughput at airports</a:t>
            </a:r>
            <a:r>
              <a:rPr lang="en-ZA" sz="4000" b="1" i="1" dirty="0">
                <a:solidFill>
                  <a:schemeClr val="bg2">
                    <a:lumMod val="50000"/>
                  </a:schemeClr>
                </a:solidFill>
              </a:rPr>
              <a:t>.</a:t>
            </a:r>
          </a:p>
        </p:txBody>
      </p:sp>
      <p:sp>
        <p:nvSpPr>
          <p:cNvPr id="3" name="Subtitle 2">
            <a:extLst>
              <a:ext uri="{FF2B5EF4-FFF2-40B4-BE49-F238E27FC236}">
                <a16:creationId xmlns:a16="http://schemas.microsoft.com/office/drawing/2014/main" id="{000BCD99-EEF9-B1D0-7E68-737D8DBC1275}"/>
              </a:ext>
            </a:extLst>
          </p:cNvPr>
          <p:cNvSpPr>
            <a:spLocks noGrp="1"/>
          </p:cNvSpPr>
          <p:nvPr>
            <p:ph type="subTitle" idx="1"/>
          </p:nvPr>
        </p:nvSpPr>
        <p:spPr>
          <a:xfrm>
            <a:off x="3198374" y="4792332"/>
            <a:ext cx="5795251" cy="1063813"/>
          </a:xfrm>
        </p:spPr>
        <p:txBody>
          <a:bodyPr anchor="b">
            <a:normAutofit fontScale="25000" lnSpcReduction="20000"/>
          </a:bodyPr>
          <a:lstStyle/>
          <a:p>
            <a:pPr lvl="0" indent="-91440" algn="ctr">
              <a:lnSpc>
                <a:spcPct val="100000"/>
              </a:lnSpc>
              <a:spcBef>
                <a:spcPts val="0"/>
              </a:spcBef>
              <a:buSzPts val="1440"/>
              <a:buFont typeface="Noto Sans Symbols"/>
              <a:buChar char="►"/>
            </a:pPr>
            <a:r>
              <a:rPr lang="en-ZA" sz="6200" b="1" i="1" u="sng" dirty="0">
                <a:solidFill>
                  <a:schemeClr val="bg2"/>
                </a:solidFill>
              </a:rPr>
              <a:t>GROUP ONE: </a:t>
            </a:r>
            <a:endParaRPr lang="en-ZA" sz="6200" b="1" i="1" dirty="0">
              <a:solidFill>
                <a:schemeClr val="bg2"/>
              </a:solidFill>
            </a:endParaRPr>
          </a:p>
          <a:p>
            <a:pPr lvl="0" indent="-91440" algn="ctr">
              <a:lnSpc>
                <a:spcPct val="100000"/>
              </a:lnSpc>
              <a:buSzPts val="1440"/>
              <a:buFont typeface="Noto Sans Symbols"/>
              <a:buChar char="►"/>
            </a:pPr>
            <a:r>
              <a:rPr lang="en-ZA" sz="6200" b="1" i="1" dirty="0">
                <a:solidFill>
                  <a:schemeClr val="bg2"/>
                </a:solidFill>
              </a:rPr>
              <a:t>EDUV4816874 – DU TOIT; WENTZEL (LEADER)</a:t>
            </a:r>
          </a:p>
          <a:p>
            <a:pPr lvl="0" indent="-91440" algn="ctr">
              <a:lnSpc>
                <a:spcPct val="100000"/>
              </a:lnSpc>
              <a:buSzPts val="1440"/>
              <a:buFont typeface="Noto Sans Symbols"/>
              <a:buChar char="►"/>
            </a:pPr>
            <a:r>
              <a:rPr lang="en-ZA" sz="6200" b="1" i="1" dirty="0">
                <a:solidFill>
                  <a:schemeClr val="bg2"/>
                </a:solidFill>
              </a:rPr>
              <a:t>EDUV4813904 – KEKANA; VUYO</a:t>
            </a:r>
          </a:p>
          <a:p>
            <a:pPr lvl="0" indent="-91440" algn="ctr">
              <a:lnSpc>
                <a:spcPct val="100000"/>
              </a:lnSpc>
              <a:buSzPts val="1440"/>
              <a:buFont typeface="Noto Sans Symbols"/>
              <a:buChar char="►"/>
            </a:pPr>
            <a:r>
              <a:rPr lang="en-ZA" sz="6200" b="1" i="1" dirty="0">
                <a:solidFill>
                  <a:schemeClr val="bg2"/>
                </a:solidFill>
              </a:rPr>
              <a:t>EDUV4822570 – MECHELE; MOSA</a:t>
            </a:r>
          </a:p>
          <a:p>
            <a:pPr lvl="0" indent="-91440" algn="ctr">
              <a:lnSpc>
                <a:spcPct val="100000"/>
              </a:lnSpc>
              <a:buSzPts val="1440"/>
              <a:buFont typeface="Noto Sans Symbols"/>
              <a:buChar char="►"/>
            </a:pPr>
            <a:r>
              <a:rPr lang="en-ZA" sz="6200" b="1" i="1" dirty="0">
                <a:solidFill>
                  <a:schemeClr val="bg2"/>
                </a:solidFill>
              </a:rPr>
              <a:t>CON-1482723-T2C6 – MOKHESI; MOTEBANG DAVID</a:t>
            </a:r>
          </a:p>
          <a:p>
            <a:pPr>
              <a:lnSpc>
                <a:spcPct val="100000"/>
              </a:lnSpc>
            </a:pPr>
            <a:endParaRPr lang="en-ZA" sz="600" dirty="0">
              <a:solidFill>
                <a:srgbClr val="FFFFFF"/>
              </a:solidFill>
            </a:endParaRPr>
          </a:p>
        </p:txBody>
      </p:sp>
    </p:spTree>
    <p:extLst>
      <p:ext uri="{BB962C8B-B14F-4D97-AF65-F5344CB8AC3E}">
        <p14:creationId xmlns:p14="http://schemas.microsoft.com/office/powerpoint/2010/main" val="24706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7"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4"/>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withEffect">
                                  <p:stCondLst>
                                    <p:cond delay="0"/>
                                  </p:stCondLst>
                                  <p:childTnLst>
                                    <p:cmd type="call" cmd="togglePause">
                                      <p:cBhvr>
                                        <p:cTn id="41" dur="1" fill="hold"/>
                                        <p:tgtEl>
                                          <p:spTgt spid="4"/>
                                        </p:tgtEl>
                                      </p:cBhvr>
                                    </p:cmd>
                                  </p:childTnLst>
                                </p:cTn>
                              </p:par>
                            </p:childTnLst>
                          </p:cTn>
                        </p:par>
                      </p:childTnLst>
                    </p:cTn>
                  </p:par>
                </p:childTnLst>
              </p:cTn>
              <p:nextCondLst>
                <p:cond evt="onClick" delay="0">
                  <p:tgtEl>
                    <p:spTgt spid="4"/>
                  </p:tgtEl>
                </p:cond>
              </p:nextCondLst>
            </p:seq>
            <p:video>
              <p:cMediaNode mute="1">
                <p:cTn id="42" repeatCount="indefinite" fill="hold" display="0">
                  <p:stCondLst>
                    <p:cond delay="indefinite"/>
                  </p:stCondLst>
                </p:cTn>
                <p:tgtEl>
                  <p:spTgt spid="4"/>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network of dots and lines&#10;&#10;AI-generated content may be incorrect.">
            <a:extLst>
              <a:ext uri="{FF2B5EF4-FFF2-40B4-BE49-F238E27FC236}">
                <a16:creationId xmlns:a16="http://schemas.microsoft.com/office/drawing/2014/main" id="{335E604C-193C-2264-1B56-8782CA2CB4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03"/>
            <a:ext cx="12192000" cy="6857194"/>
          </a:xfrm>
          <a:prstGeom prst="rect">
            <a:avLst/>
          </a:prstGeom>
        </p:spPr>
      </p:pic>
      <p:sp>
        <p:nvSpPr>
          <p:cNvPr id="8" name="Rectangle: Rounded Corners 7">
            <a:extLst>
              <a:ext uri="{FF2B5EF4-FFF2-40B4-BE49-F238E27FC236}">
                <a16:creationId xmlns:a16="http://schemas.microsoft.com/office/drawing/2014/main" id="{20111FC3-89B0-775B-032B-9903A8DBD1F8}"/>
              </a:ext>
            </a:extLst>
          </p:cNvPr>
          <p:cNvSpPr/>
          <p:nvPr/>
        </p:nvSpPr>
        <p:spPr>
          <a:xfrm>
            <a:off x="497840" y="339595"/>
            <a:ext cx="3942080" cy="2739188"/>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Arrow: Left-Right 12">
            <a:extLst>
              <a:ext uri="{FF2B5EF4-FFF2-40B4-BE49-F238E27FC236}">
                <a16:creationId xmlns:a16="http://schemas.microsoft.com/office/drawing/2014/main" id="{6A0F5B58-C3E4-ADE5-13DA-66BCD68213DE}"/>
              </a:ext>
            </a:extLst>
          </p:cNvPr>
          <p:cNvSpPr/>
          <p:nvPr/>
        </p:nvSpPr>
        <p:spPr>
          <a:xfrm rot="2651176">
            <a:off x="1878382" y="3716856"/>
            <a:ext cx="2760892" cy="1051560"/>
          </a:xfrm>
          <a:prstGeom prst="leftRightArrow">
            <a:avLst/>
          </a:prstGeom>
          <a:blipFill>
            <a:blip r:embed="rId4">
              <a:alphaModFix amt="0"/>
            </a:blip>
            <a:tile tx="0" ty="0" sx="100000" sy="100000" flip="none" algn="tl"/>
          </a:blipFill>
          <a:effectLst>
            <a:glow rad="127000">
              <a:srgbClr val="00B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Rounded Corners 14">
            <a:extLst>
              <a:ext uri="{FF2B5EF4-FFF2-40B4-BE49-F238E27FC236}">
                <a16:creationId xmlns:a16="http://schemas.microsoft.com/office/drawing/2014/main" id="{DB82EF19-4B06-2BF8-6E99-EBC35CD80994}"/>
              </a:ext>
            </a:extLst>
          </p:cNvPr>
          <p:cNvSpPr/>
          <p:nvPr/>
        </p:nvSpPr>
        <p:spPr>
          <a:xfrm>
            <a:off x="7984704" y="420572"/>
            <a:ext cx="3942080" cy="2739188"/>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Rounded Corners 15">
            <a:extLst>
              <a:ext uri="{FF2B5EF4-FFF2-40B4-BE49-F238E27FC236}">
                <a16:creationId xmlns:a16="http://schemas.microsoft.com/office/drawing/2014/main" id="{F7AD0FA9-7356-33AD-9FA3-19B9A94E6340}"/>
              </a:ext>
            </a:extLst>
          </p:cNvPr>
          <p:cNvSpPr/>
          <p:nvPr/>
        </p:nvSpPr>
        <p:spPr>
          <a:xfrm>
            <a:off x="4439920" y="3925772"/>
            <a:ext cx="3942080" cy="2739188"/>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Arrow: Left-Right 16">
            <a:extLst>
              <a:ext uri="{FF2B5EF4-FFF2-40B4-BE49-F238E27FC236}">
                <a16:creationId xmlns:a16="http://schemas.microsoft.com/office/drawing/2014/main" id="{184318E4-EB0C-FC5E-DB1E-F3D996F36474}"/>
              </a:ext>
            </a:extLst>
          </p:cNvPr>
          <p:cNvSpPr/>
          <p:nvPr/>
        </p:nvSpPr>
        <p:spPr>
          <a:xfrm rot="18907804">
            <a:off x="8231048" y="3648608"/>
            <a:ext cx="2465016" cy="1051560"/>
          </a:xfrm>
          <a:prstGeom prst="leftRightArrow">
            <a:avLst/>
          </a:prstGeom>
          <a:blipFill>
            <a:blip r:embed="rId4">
              <a:alphaModFix amt="0"/>
            </a:blip>
            <a:tile tx="0" ty="0" sx="100000" sy="100000" flip="none" algn="tl"/>
          </a:blipFill>
          <a:effectLst>
            <a:glow rad="127000">
              <a:srgbClr val="00B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Arrow: Left-Right 17">
            <a:extLst>
              <a:ext uri="{FF2B5EF4-FFF2-40B4-BE49-F238E27FC236}">
                <a16:creationId xmlns:a16="http://schemas.microsoft.com/office/drawing/2014/main" id="{661B15E3-6105-E920-4C60-E71E2171E63B}"/>
              </a:ext>
            </a:extLst>
          </p:cNvPr>
          <p:cNvSpPr/>
          <p:nvPr/>
        </p:nvSpPr>
        <p:spPr>
          <a:xfrm>
            <a:off x="4615181" y="1264386"/>
            <a:ext cx="3268979" cy="1051560"/>
          </a:xfrm>
          <a:prstGeom prst="leftRightArrow">
            <a:avLst/>
          </a:prstGeom>
          <a:blipFill>
            <a:blip r:embed="rId4">
              <a:alphaModFix amt="0"/>
            </a:blip>
            <a:tile tx="0" ty="0" sx="100000" sy="100000" flip="none" algn="tl"/>
          </a:blipFill>
          <a:effectLst>
            <a:glow rad="127000">
              <a:srgbClr val="00B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extBox 20">
            <a:extLst>
              <a:ext uri="{FF2B5EF4-FFF2-40B4-BE49-F238E27FC236}">
                <a16:creationId xmlns:a16="http://schemas.microsoft.com/office/drawing/2014/main" id="{2F9C647D-FD19-CAB7-9EC4-4246D34C2BA5}"/>
              </a:ext>
            </a:extLst>
          </p:cNvPr>
          <p:cNvSpPr txBox="1"/>
          <p:nvPr/>
        </p:nvSpPr>
        <p:spPr>
          <a:xfrm>
            <a:off x="898530" y="432838"/>
            <a:ext cx="3230880" cy="2800767"/>
          </a:xfrm>
          <a:prstGeom prst="rect">
            <a:avLst/>
          </a:prstGeom>
          <a:noFill/>
        </p:spPr>
        <p:txBody>
          <a:bodyPr wrap="square" rtlCol="0">
            <a:spAutoFit/>
          </a:bodyPr>
          <a:lstStyle/>
          <a:p>
            <a:pPr algn="ctr"/>
            <a:r>
              <a:rPr lang="en-ZA" sz="1800" dirty="0" err="1">
                <a:solidFill>
                  <a:schemeClr val="bg1"/>
                </a:solidFill>
              </a:rPr>
              <a:t>Ghassem</a:t>
            </a:r>
            <a:r>
              <a:rPr lang="en-ZA" sz="1800" dirty="0">
                <a:solidFill>
                  <a:schemeClr val="bg1"/>
                </a:solidFill>
              </a:rPr>
              <a:t> (2018) — “Detecting Zones and Threat on 3D Body for Security in Airports using Deep Machine Learning” provides a methodology, evaluation, and operational framework closely aligned with our passenger screening algorithm.</a:t>
            </a:r>
          </a:p>
          <a:p>
            <a:endParaRPr lang="en-ZA" dirty="0"/>
          </a:p>
        </p:txBody>
      </p:sp>
      <p:sp>
        <p:nvSpPr>
          <p:cNvPr id="23" name="TextBox 22">
            <a:extLst>
              <a:ext uri="{FF2B5EF4-FFF2-40B4-BE49-F238E27FC236}">
                <a16:creationId xmlns:a16="http://schemas.microsoft.com/office/drawing/2014/main" id="{BB237EFC-B60F-6755-2748-1BEE0F9EE801}"/>
              </a:ext>
            </a:extLst>
          </p:cNvPr>
          <p:cNvSpPr txBox="1"/>
          <p:nvPr/>
        </p:nvSpPr>
        <p:spPr>
          <a:xfrm>
            <a:off x="4790440" y="4423743"/>
            <a:ext cx="3347720" cy="1969770"/>
          </a:xfrm>
          <a:prstGeom prst="rect">
            <a:avLst/>
          </a:prstGeom>
          <a:noFill/>
        </p:spPr>
        <p:txBody>
          <a:bodyPr wrap="square" rtlCol="0">
            <a:spAutoFit/>
          </a:bodyPr>
          <a:lstStyle/>
          <a:p>
            <a:pPr algn="ctr"/>
            <a:r>
              <a:rPr lang="en-ZA" sz="1800" dirty="0">
                <a:solidFill>
                  <a:schemeClr val="bg1"/>
                </a:solidFill>
                <a:sym typeface="Century Gothic"/>
              </a:rPr>
              <a:t>Philippe </a:t>
            </a:r>
            <a:r>
              <a:rPr lang="en-ZA" sz="1800" dirty="0" err="1">
                <a:solidFill>
                  <a:schemeClr val="bg1"/>
                </a:solidFill>
                <a:sym typeface="Century Gothic"/>
              </a:rPr>
              <a:t>Monmousseau</a:t>
            </a:r>
            <a:r>
              <a:rPr lang="en-ZA" sz="1800" dirty="0">
                <a:solidFill>
                  <a:schemeClr val="bg1"/>
                </a:solidFill>
                <a:sym typeface="Century Gothic"/>
              </a:rPr>
              <a:t> (2020) — “Predicting Passenger Flow at Charles De Gaulle Airport Security Checkpoints” for model optimization and expected outcomes.</a:t>
            </a:r>
          </a:p>
          <a:p>
            <a:endParaRPr lang="en-ZA" dirty="0"/>
          </a:p>
        </p:txBody>
      </p:sp>
      <p:sp>
        <p:nvSpPr>
          <p:cNvPr id="24" name="TextBox 23">
            <a:extLst>
              <a:ext uri="{FF2B5EF4-FFF2-40B4-BE49-F238E27FC236}">
                <a16:creationId xmlns:a16="http://schemas.microsoft.com/office/drawing/2014/main" id="{59024046-2DEE-00FC-465B-4B088600A8E6}"/>
              </a:ext>
            </a:extLst>
          </p:cNvPr>
          <p:cNvSpPr txBox="1"/>
          <p:nvPr/>
        </p:nvSpPr>
        <p:spPr>
          <a:xfrm>
            <a:off x="8381999" y="741680"/>
            <a:ext cx="3139441" cy="1969770"/>
          </a:xfrm>
          <a:prstGeom prst="rect">
            <a:avLst/>
          </a:prstGeom>
          <a:blipFill>
            <a:blip r:embed="rId4">
              <a:alphaModFix amt="0"/>
            </a:blip>
            <a:tile tx="0" ty="0" sx="100000" sy="100000" flip="none" algn="tl"/>
          </a:blipFill>
        </p:spPr>
        <p:txBody>
          <a:bodyPr wrap="square" rtlCol="0">
            <a:spAutoFit/>
          </a:bodyPr>
          <a:lstStyle/>
          <a:p>
            <a:pPr algn="ctr"/>
            <a:r>
              <a:rPr lang="en-ZA" sz="1800" dirty="0">
                <a:solidFill>
                  <a:schemeClr val="bg1"/>
                </a:solidFill>
              </a:rPr>
              <a:t>Fuad Mahmud (2024) — “Advancements in Airline Security: Evaluating Machine Learning Models for Threat Detection” for model insights and introspection.</a:t>
            </a:r>
          </a:p>
          <a:p>
            <a:endParaRPr lang="en-ZA" dirty="0"/>
          </a:p>
        </p:txBody>
      </p:sp>
      <p:sp>
        <p:nvSpPr>
          <p:cNvPr id="25" name="TextBox 24">
            <a:extLst>
              <a:ext uri="{FF2B5EF4-FFF2-40B4-BE49-F238E27FC236}">
                <a16:creationId xmlns:a16="http://schemas.microsoft.com/office/drawing/2014/main" id="{33BF0700-EC2C-AD0E-3C36-FE3174E1B1BD}"/>
              </a:ext>
            </a:extLst>
          </p:cNvPr>
          <p:cNvSpPr txBox="1"/>
          <p:nvPr/>
        </p:nvSpPr>
        <p:spPr>
          <a:xfrm>
            <a:off x="5502910" y="1528556"/>
            <a:ext cx="1493520" cy="523220"/>
          </a:xfrm>
          <a:prstGeom prst="rect">
            <a:avLst/>
          </a:prstGeom>
          <a:noFill/>
          <a:effectLst>
            <a:glow rad="127000">
              <a:srgbClr val="00B050"/>
            </a:glow>
          </a:effectLst>
        </p:spPr>
        <p:txBody>
          <a:bodyPr wrap="square" rtlCol="0">
            <a:spAutoFit/>
          </a:bodyPr>
          <a:lstStyle/>
          <a:p>
            <a:pPr algn="ctr"/>
            <a:r>
              <a:rPr lang="en-ZA" b="1" dirty="0">
                <a:solidFill>
                  <a:schemeClr val="bg1"/>
                </a:solidFill>
              </a:rPr>
              <a:t>Research Strategy</a:t>
            </a:r>
          </a:p>
        </p:txBody>
      </p:sp>
      <p:sp>
        <p:nvSpPr>
          <p:cNvPr id="26" name="TextBox 25">
            <a:extLst>
              <a:ext uri="{FF2B5EF4-FFF2-40B4-BE49-F238E27FC236}">
                <a16:creationId xmlns:a16="http://schemas.microsoft.com/office/drawing/2014/main" id="{B040A05A-46D4-CBCE-6028-DB8A287CB380}"/>
              </a:ext>
            </a:extLst>
          </p:cNvPr>
          <p:cNvSpPr txBox="1"/>
          <p:nvPr/>
        </p:nvSpPr>
        <p:spPr>
          <a:xfrm rot="2572229">
            <a:off x="2530892" y="3929383"/>
            <a:ext cx="1493520" cy="523220"/>
          </a:xfrm>
          <a:prstGeom prst="rect">
            <a:avLst/>
          </a:prstGeom>
          <a:noFill/>
        </p:spPr>
        <p:txBody>
          <a:bodyPr wrap="square" rtlCol="0">
            <a:spAutoFit/>
          </a:bodyPr>
          <a:lstStyle/>
          <a:p>
            <a:pPr algn="ctr"/>
            <a:r>
              <a:rPr lang="en-ZA" b="1" dirty="0">
                <a:solidFill>
                  <a:schemeClr val="bg1"/>
                </a:solidFill>
              </a:rPr>
              <a:t>Research Strategy</a:t>
            </a:r>
          </a:p>
        </p:txBody>
      </p:sp>
      <p:sp>
        <p:nvSpPr>
          <p:cNvPr id="27" name="TextBox 26">
            <a:extLst>
              <a:ext uri="{FF2B5EF4-FFF2-40B4-BE49-F238E27FC236}">
                <a16:creationId xmlns:a16="http://schemas.microsoft.com/office/drawing/2014/main" id="{07A3ADF5-D28D-7416-80DB-7A20E3DB827E}"/>
              </a:ext>
            </a:extLst>
          </p:cNvPr>
          <p:cNvSpPr txBox="1"/>
          <p:nvPr/>
        </p:nvSpPr>
        <p:spPr>
          <a:xfrm rot="18758699">
            <a:off x="8716794" y="3929383"/>
            <a:ext cx="1493520" cy="523220"/>
          </a:xfrm>
          <a:prstGeom prst="rect">
            <a:avLst/>
          </a:prstGeom>
          <a:noFill/>
        </p:spPr>
        <p:txBody>
          <a:bodyPr wrap="square" rtlCol="0">
            <a:spAutoFit/>
          </a:bodyPr>
          <a:lstStyle/>
          <a:p>
            <a:pPr algn="ctr"/>
            <a:r>
              <a:rPr lang="en-ZA" b="1" dirty="0">
                <a:solidFill>
                  <a:schemeClr val="bg1"/>
                </a:solidFill>
              </a:rPr>
              <a:t>Research Strategy</a:t>
            </a:r>
          </a:p>
        </p:txBody>
      </p:sp>
    </p:spTree>
    <p:extLst>
      <p:ext uri="{BB962C8B-B14F-4D97-AF65-F5344CB8AC3E}">
        <p14:creationId xmlns:p14="http://schemas.microsoft.com/office/powerpoint/2010/main" val="1368774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500"/>
                                        <p:tgtEl>
                                          <p:spTgt spid="1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right)">
                                      <p:cBhvr>
                                        <p:cTn id="44" dur="500"/>
                                        <p:tgtEl>
                                          <p:spTgt spid="18"/>
                                        </p:tgtEl>
                                      </p:cBhvr>
                                    </p:animEffect>
                                  </p:childTnLst>
                                </p:cTn>
                              </p:par>
                            </p:childTnLst>
                          </p:cTn>
                        </p:par>
                        <p:par>
                          <p:cTn id="45" fill="hold">
                            <p:stCondLst>
                              <p:cond delay="4000"/>
                            </p:stCondLst>
                            <p:childTnLst>
                              <p:par>
                                <p:cTn id="46" presetID="22" presetClass="entr" presetSubtype="2"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right)">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7" grpId="0" animBg="1"/>
      <p:bldP spid="18" grpId="0" animBg="1"/>
      <p:bldP spid="21" grpId="0"/>
      <p:bldP spid="23" grpId="0"/>
      <p:bldP spid="24" grpId="0" animBg="1"/>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37B89-CF08-91C2-5A42-32DD6A13408D}"/>
            </a:ext>
          </a:extLst>
        </p:cNvPr>
        <p:cNvGrpSpPr/>
        <p:nvPr/>
      </p:nvGrpSpPr>
      <p:grpSpPr>
        <a:xfrm>
          <a:off x="0" y="0"/>
          <a:ext cx="0" cy="0"/>
          <a:chOff x="0" y="0"/>
          <a:chExt cx="0" cy="0"/>
        </a:xfrm>
      </p:grpSpPr>
      <p:pic>
        <p:nvPicPr>
          <p:cNvPr id="10" name="Picture 9" descr="A network of dots and lines&#10;&#10;AI-generated content may be incorrect.">
            <a:extLst>
              <a:ext uri="{FF2B5EF4-FFF2-40B4-BE49-F238E27FC236}">
                <a16:creationId xmlns:a16="http://schemas.microsoft.com/office/drawing/2014/main" id="{76F5DBE2-B5C1-7A6F-54CC-C364A8CD68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03"/>
            <a:ext cx="12192000" cy="6857194"/>
          </a:xfrm>
          <a:prstGeom prst="rect">
            <a:avLst/>
          </a:prstGeom>
        </p:spPr>
      </p:pic>
      <p:sp>
        <p:nvSpPr>
          <p:cNvPr id="11" name="Rectangle: Rounded Corners 10">
            <a:extLst>
              <a:ext uri="{FF2B5EF4-FFF2-40B4-BE49-F238E27FC236}">
                <a16:creationId xmlns:a16="http://schemas.microsoft.com/office/drawing/2014/main" id="{DA3E94B5-9E4D-8942-C070-DC6A33D7E0E7}"/>
              </a:ext>
            </a:extLst>
          </p:cNvPr>
          <p:cNvSpPr/>
          <p:nvPr/>
        </p:nvSpPr>
        <p:spPr>
          <a:xfrm>
            <a:off x="1137920" y="1849523"/>
            <a:ext cx="4480560" cy="4257040"/>
          </a:xfrm>
          <a:prstGeom prst="roundRect">
            <a:avLst/>
          </a:prstGeom>
          <a:blipFill dpi="0" rotWithShape="1">
            <a:blip r:embed="rId4">
              <a:alphaModFix amt="0"/>
            </a:blip>
            <a:srcRect/>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C3EAF422-6E2B-BBDB-A7CD-88E6C1186E87}"/>
              </a:ext>
            </a:extLst>
          </p:cNvPr>
          <p:cNvSpPr/>
          <p:nvPr/>
        </p:nvSpPr>
        <p:spPr>
          <a:xfrm>
            <a:off x="7172960" y="398549"/>
            <a:ext cx="4480560" cy="4257040"/>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Rounded Corners 14">
            <a:extLst>
              <a:ext uri="{FF2B5EF4-FFF2-40B4-BE49-F238E27FC236}">
                <a16:creationId xmlns:a16="http://schemas.microsoft.com/office/drawing/2014/main" id="{91DA0866-B44A-B05B-5087-4532C349ABC6}"/>
              </a:ext>
            </a:extLst>
          </p:cNvPr>
          <p:cNvSpPr/>
          <p:nvPr/>
        </p:nvSpPr>
        <p:spPr>
          <a:xfrm>
            <a:off x="1270847" y="398549"/>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Rounded Corners 17">
            <a:extLst>
              <a:ext uri="{FF2B5EF4-FFF2-40B4-BE49-F238E27FC236}">
                <a16:creationId xmlns:a16="http://schemas.microsoft.com/office/drawing/2014/main" id="{26184895-9B8B-0C2F-0ED8-2C8B47FA8D9B}"/>
              </a:ext>
            </a:extLst>
          </p:cNvPr>
          <p:cNvSpPr/>
          <p:nvPr/>
        </p:nvSpPr>
        <p:spPr>
          <a:xfrm>
            <a:off x="7500617" y="5279474"/>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800" dirty="0"/>
          </a:p>
        </p:txBody>
      </p:sp>
      <p:sp>
        <p:nvSpPr>
          <p:cNvPr id="24" name="TextBox 23">
            <a:extLst>
              <a:ext uri="{FF2B5EF4-FFF2-40B4-BE49-F238E27FC236}">
                <a16:creationId xmlns:a16="http://schemas.microsoft.com/office/drawing/2014/main" id="{2BBA350B-26AA-67C1-851E-B8B760C63904}"/>
              </a:ext>
            </a:extLst>
          </p:cNvPr>
          <p:cNvSpPr txBox="1"/>
          <p:nvPr/>
        </p:nvSpPr>
        <p:spPr>
          <a:xfrm>
            <a:off x="1554480" y="2062880"/>
            <a:ext cx="3688080" cy="3970318"/>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ZA" sz="1800" dirty="0">
                <a:solidFill>
                  <a:schemeClr val="bg1"/>
                </a:solidFill>
              </a:rPr>
              <a:t>Kaggle competition website: </a:t>
            </a:r>
            <a:r>
              <a:rPr lang="en-ZA" sz="1800" u="sng" dirty="0">
                <a:solidFill>
                  <a:schemeClr val="bg1"/>
                </a:solidFill>
                <a:hlinkClick r:id="rId5">
                  <a:extLst>
                    <a:ext uri="{A12FA001-AC4F-418D-AE19-62706E023703}">
                      <ahyp:hlinkClr xmlns:ahyp="http://schemas.microsoft.com/office/drawing/2018/hyperlinkcolor" val="tx"/>
                    </a:ext>
                  </a:extLst>
                </a:hlinkClick>
              </a:rPr>
              <a:t>https://www.kaggle.com/competitions/passenger-screening-algorithm-challenge/overview</a:t>
            </a:r>
            <a:endParaRPr lang="en-ZA" sz="1800" u="sng" dirty="0">
              <a:solidFill>
                <a:schemeClr val="bg1"/>
              </a:solidFill>
            </a:endParaRPr>
          </a:p>
          <a:p>
            <a:pPr marL="285750" indent="-285750">
              <a:buClr>
                <a:schemeClr val="bg1"/>
              </a:buClr>
              <a:buFont typeface="Wingdings" panose="05000000000000000000" pitchFamily="2" charset="2"/>
              <a:buChar char="q"/>
            </a:pPr>
            <a:r>
              <a:rPr lang="en-ZA" sz="1800" u="sng" dirty="0">
                <a:solidFill>
                  <a:schemeClr val="bg1"/>
                </a:solidFill>
              </a:rPr>
              <a:t>3D body scanned sinograms, totalling 929 volunteers</a:t>
            </a:r>
          </a:p>
          <a:p>
            <a:pPr marL="285750" indent="-285750">
              <a:buClr>
                <a:schemeClr val="bg1"/>
              </a:buClr>
              <a:buFont typeface="Wingdings" panose="05000000000000000000" pitchFamily="2" charset="2"/>
              <a:buChar char="q"/>
            </a:pPr>
            <a:r>
              <a:rPr lang="en-ZA" sz="1800" dirty="0">
                <a:solidFill>
                  <a:schemeClr val="bg1"/>
                </a:solidFill>
              </a:rPr>
              <a:t>Concealed and Non-concealed objects</a:t>
            </a:r>
          </a:p>
          <a:p>
            <a:pPr marL="285750" indent="-285750">
              <a:buClr>
                <a:schemeClr val="bg1"/>
              </a:buClr>
              <a:buFont typeface="Wingdings" panose="05000000000000000000" pitchFamily="2" charset="2"/>
              <a:buChar char="q"/>
            </a:pPr>
            <a:r>
              <a:rPr lang="en-ZA" sz="1800" dirty="0">
                <a:solidFill>
                  <a:schemeClr val="bg1"/>
                </a:solidFill>
              </a:rPr>
              <a:t>Required Files: stage1_a3daps</a:t>
            </a:r>
            <a:r>
              <a:rPr lang="en-ZA" sz="1800" u="sng" dirty="0">
                <a:solidFill>
                  <a:schemeClr val="bg1"/>
                </a:solidFill>
                <a:hlinkClick r:id="rId6">
                  <a:extLst>
                    <a:ext uri="{A12FA001-AC4F-418D-AE19-62706E023703}">
                      <ahyp:hlinkClr xmlns:ahyp="http://schemas.microsoft.com/office/drawing/2018/hyperlinkcolor" val="tx"/>
                    </a:ext>
                  </a:extLst>
                </a:hlinkClick>
              </a:rPr>
              <a:t>.tar.gz</a:t>
            </a:r>
            <a:r>
              <a:rPr lang="en-ZA" sz="1800" dirty="0">
                <a:solidFill>
                  <a:schemeClr val="bg1"/>
                </a:solidFill>
              </a:rPr>
              <a:t>, stage2_a3daps</a:t>
            </a:r>
            <a:r>
              <a:rPr lang="en-ZA" sz="1800" u="sng" dirty="0">
                <a:solidFill>
                  <a:schemeClr val="bg1"/>
                </a:solidFill>
                <a:hlinkClick r:id="rId6">
                  <a:extLst>
                    <a:ext uri="{A12FA001-AC4F-418D-AE19-62706E023703}">
                      <ahyp:hlinkClr xmlns:ahyp="http://schemas.microsoft.com/office/drawing/2018/hyperlinkcolor" val="tx"/>
                    </a:ext>
                  </a:extLst>
                </a:hlinkClick>
              </a:rPr>
              <a:t>.tar.gz</a:t>
            </a:r>
            <a:r>
              <a:rPr lang="en-ZA" sz="1800" dirty="0">
                <a:solidFill>
                  <a:schemeClr val="bg1"/>
                </a:solidFill>
              </a:rPr>
              <a:t> &amp; stage1_labels.csv</a:t>
            </a:r>
          </a:p>
          <a:p>
            <a:pPr marL="285750" indent="-285750">
              <a:buClr>
                <a:schemeClr val="bg1"/>
              </a:buClr>
              <a:buFont typeface="Wingdings" panose="05000000000000000000" pitchFamily="2" charset="2"/>
              <a:buChar char="q"/>
            </a:pPr>
            <a:r>
              <a:rPr lang="en-ZA" sz="1800" dirty="0">
                <a:solidFill>
                  <a:schemeClr val="bg1"/>
                </a:solidFill>
              </a:rPr>
              <a:t>Free Use &amp; Limited Regulatory Oversight</a:t>
            </a:r>
          </a:p>
        </p:txBody>
      </p:sp>
      <p:sp>
        <p:nvSpPr>
          <p:cNvPr id="25" name="TextBox 24">
            <a:extLst>
              <a:ext uri="{FF2B5EF4-FFF2-40B4-BE49-F238E27FC236}">
                <a16:creationId xmlns:a16="http://schemas.microsoft.com/office/drawing/2014/main" id="{EB0C30D3-3904-53DB-CE75-D87D12B39D6A}"/>
              </a:ext>
            </a:extLst>
          </p:cNvPr>
          <p:cNvSpPr txBox="1"/>
          <p:nvPr/>
        </p:nvSpPr>
        <p:spPr>
          <a:xfrm>
            <a:off x="2357544" y="602592"/>
            <a:ext cx="1798320" cy="707886"/>
          </a:xfrm>
          <a:prstGeom prst="rect">
            <a:avLst/>
          </a:prstGeom>
          <a:noFill/>
        </p:spPr>
        <p:txBody>
          <a:bodyPr wrap="square" rtlCol="0">
            <a:spAutoFit/>
          </a:bodyPr>
          <a:lstStyle/>
          <a:p>
            <a:pPr algn="ctr"/>
            <a:r>
              <a:rPr lang="en-ZA" sz="2000" b="1" i="1" dirty="0">
                <a:solidFill>
                  <a:schemeClr val="bg1"/>
                </a:solidFill>
              </a:rPr>
              <a:t>Data Sources</a:t>
            </a:r>
            <a:r>
              <a:rPr lang="en-ZA" dirty="0"/>
              <a:t> </a:t>
            </a:r>
          </a:p>
        </p:txBody>
      </p:sp>
      <p:sp>
        <p:nvSpPr>
          <p:cNvPr id="27" name="TextBox 26">
            <a:extLst>
              <a:ext uri="{FF2B5EF4-FFF2-40B4-BE49-F238E27FC236}">
                <a16:creationId xmlns:a16="http://schemas.microsoft.com/office/drawing/2014/main" id="{540E0E89-C41E-83ED-AD25-D46E6D195058}"/>
              </a:ext>
            </a:extLst>
          </p:cNvPr>
          <p:cNvSpPr txBox="1"/>
          <p:nvPr/>
        </p:nvSpPr>
        <p:spPr>
          <a:xfrm>
            <a:off x="7409178" y="684201"/>
            <a:ext cx="4063151" cy="2585323"/>
          </a:xfrm>
          <a:prstGeom prst="rect">
            <a:avLst/>
          </a:prstGeom>
          <a:noFill/>
        </p:spPr>
        <p:txBody>
          <a:bodyPr wrap="square" rtlCol="0">
            <a:spAutoFit/>
          </a:bodyPr>
          <a:lstStyle/>
          <a:p>
            <a:pPr marL="285750" indent="-285750" algn="ctr">
              <a:buClr>
                <a:schemeClr val="bg1"/>
              </a:buClr>
              <a:buFont typeface="Wingdings" panose="05000000000000000000" pitchFamily="2" charset="2"/>
              <a:buChar char="q"/>
            </a:pPr>
            <a:r>
              <a:rPr lang="en-ZA" sz="1800" dirty="0">
                <a:solidFill>
                  <a:schemeClr val="bg1"/>
                </a:solidFill>
              </a:rPr>
              <a:t>Split Train and Test Datasets:</a:t>
            </a:r>
          </a:p>
          <a:p>
            <a:pPr marL="285750" indent="-285750" algn="ctr">
              <a:buClr>
                <a:schemeClr val="bg1"/>
              </a:buClr>
              <a:buFont typeface="Wingdings" panose="05000000000000000000" pitchFamily="2" charset="2"/>
              <a:buChar char="q"/>
            </a:pPr>
            <a:r>
              <a:rPr lang="en-ZA" sz="1800" dirty="0">
                <a:solidFill>
                  <a:schemeClr val="bg1"/>
                </a:solidFill>
              </a:rPr>
              <a:t>Classifiers: XGBoost, LSTM, Random Forest </a:t>
            </a:r>
          </a:p>
          <a:p>
            <a:pPr marL="285750" indent="-285750" algn="ctr">
              <a:buClr>
                <a:schemeClr val="bg1"/>
              </a:buClr>
              <a:buFont typeface="Wingdings" panose="05000000000000000000" pitchFamily="2" charset="2"/>
              <a:buChar char="q"/>
            </a:pPr>
            <a:r>
              <a:rPr lang="en-ZA" sz="1800" dirty="0">
                <a:solidFill>
                  <a:schemeClr val="bg1"/>
                </a:solidFill>
              </a:rPr>
              <a:t>CNN: Image Recognition &amp; Comprehension</a:t>
            </a:r>
          </a:p>
          <a:p>
            <a:pPr marL="285750" indent="-285750" algn="ctr">
              <a:buClr>
                <a:schemeClr val="bg1"/>
              </a:buClr>
              <a:buFont typeface="Wingdings" panose="05000000000000000000" pitchFamily="2" charset="2"/>
              <a:buChar char="q"/>
            </a:pPr>
            <a:r>
              <a:rPr lang="en-ZA" sz="1800" dirty="0">
                <a:solidFill>
                  <a:schemeClr val="bg1"/>
                </a:solidFill>
              </a:rPr>
              <a:t>SVM: Threat Classification, Evaluation, &amp; Verification </a:t>
            </a:r>
          </a:p>
          <a:p>
            <a:pPr marL="285750" indent="-285750">
              <a:buClr>
                <a:schemeClr val="bg1"/>
              </a:buClr>
              <a:buFont typeface="Wingdings" panose="05000000000000000000" pitchFamily="2" charset="2"/>
              <a:buChar char="q"/>
            </a:pPr>
            <a:endParaRPr lang="en-ZA" sz="1800" dirty="0">
              <a:solidFill>
                <a:schemeClr val="bg1"/>
              </a:solidFill>
            </a:endParaRPr>
          </a:p>
          <a:p>
            <a:pPr>
              <a:buClr>
                <a:schemeClr val="bg1"/>
              </a:buClr>
            </a:pPr>
            <a:endParaRPr lang="en-ZA" sz="1800" dirty="0">
              <a:solidFill>
                <a:schemeClr val="bg1"/>
              </a:solidFill>
            </a:endParaRPr>
          </a:p>
        </p:txBody>
      </p:sp>
      <p:sp>
        <p:nvSpPr>
          <p:cNvPr id="28" name="TextBox 27">
            <a:extLst>
              <a:ext uri="{FF2B5EF4-FFF2-40B4-BE49-F238E27FC236}">
                <a16:creationId xmlns:a16="http://schemas.microsoft.com/office/drawing/2014/main" id="{C4365C46-23F8-06EE-E0FA-B9EF411181FA}"/>
              </a:ext>
            </a:extLst>
          </p:cNvPr>
          <p:cNvSpPr txBox="1"/>
          <p:nvPr/>
        </p:nvSpPr>
        <p:spPr>
          <a:xfrm>
            <a:off x="8738440" y="5404356"/>
            <a:ext cx="1496065" cy="830997"/>
          </a:xfrm>
          <a:prstGeom prst="rect">
            <a:avLst/>
          </a:prstGeom>
          <a:noFill/>
        </p:spPr>
        <p:txBody>
          <a:bodyPr wrap="square" rtlCol="0">
            <a:spAutoFit/>
          </a:bodyPr>
          <a:lstStyle/>
          <a:p>
            <a:pPr algn="ctr"/>
            <a:r>
              <a:rPr lang="en-ZA" sz="1600" b="1" dirty="0">
                <a:solidFill>
                  <a:schemeClr val="bg1"/>
                </a:solidFill>
              </a:rPr>
              <a:t>Machine Learning Algorithms</a:t>
            </a:r>
          </a:p>
        </p:txBody>
      </p:sp>
      <p:pic>
        <p:nvPicPr>
          <p:cNvPr id="3" name="Graphic 2" descr="Aperture with solid fill">
            <a:extLst>
              <a:ext uri="{FF2B5EF4-FFF2-40B4-BE49-F238E27FC236}">
                <a16:creationId xmlns:a16="http://schemas.microsoft.com/office/drawing/2014/main" id="{FA33E11C-7544-CBF5-23B7-7B0AAC66A7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2080" y="212749"/>
            <a:ext cx="1451671" cy="1451671"/>
          </a:xfrm>
          <a:prstGeom prst="rect">
            <a:avLst/>
          </a:prstGeom>
        </p:spPr>
      </p:pic>
      <p:pic>
        <p:nvPicPr>
          <p:cNvPr id="4" name="Graphic 3" descr="Aperture with solid fill">
            <a:extLst>
              <a:ext uri="{FF2B5EF4-FFF2-40B4-BE49-F238E27FC236}">
                <a16:creationId xmlns:a16="http://schemas.microsoft.com/office/drawing/2014/main" id="{BF9B3260-3746-79CF-A2F9-9B6554EF36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9656" y="212749"/>
            <a:ext cx="1451671" cy="1451671"/>
          </a:xfrm>
          <a:prstGeom prst="rect">
            <a:avLst/>
          </a:prstGeom>
        </p:spPr>
      </p:pic>
      <p:pic>
        <p:nvPicPr>
          <p:cNvPr id="5" name="Graphic 4" descr="Aperture with solid fill">
            <a:extLst>
              <a:ext uri="{FF2B5EF4-FFF2-40B4-BE49-F238E27FC236}">
                <a16:creationId xmlns:a16="http://schemas.microsoft.com/office/drawing/2014/main" id="{722D3F79-24FC-DBE5-9F3A-5F34692D1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9139" y="5094020"/>
            <a:ext cx="1451671" cy="1451671"/>
          </a:xfrm>
          <a:prstGeom prst="rect">
            <a:avLst/>
          </a:prstGeom>
        </p:spPr>
      </p:pic>
      <p:pic>
        <p:nvPicPr>
          <p:cNvPr id="6" name="Graphic 5" descr="Aperture with solid fill">
            <a:extLst>
              <a:ext uri="{FF2B5EF4-FFF2-40B4-BE49-F238E27FC236}">
                <a16:creationId xmlns:a16="http://schemas.microsoft.com/office/drawing/2014/main" id="{18ECFAE5-7DAB-AABE-4D7A-0306B46E62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137" y="5094020"/>
            <a:ext cx="1451671" cy="1451671"/>
          </a:xfrm>
          <a:prstGeom prst="rect">
            <a:avLst/>
          </a:prstGeom>
        </p:spPr>
      </p:pic>
      <p:sp>
        <p:nvSpPr>
          <p:cNvPr id="8" name="Oval 7">
            <a:extLst>
              <a:ext uri="{FF2B5EF4-FFF2-40B4-BE49-F238E27FC236}">
                <a16:creationId xmlns:a16="http://schemas.microsoft.com/office/drawing/2014/main" id="{6D431395-29BC-AE7E-6887-75D0AC9A92E0}"/>
              </a:ext>
            </a:extLst>
          </p:cNvPr>
          <p:cNvSpPr/>
          <p:nvPr/>
        </p:nvSpPr>
        <p:spPr>
          <a:xfrm>
            <a:off x="7667832" y="2899720"/>
            <a:ext cx="3548807" cy="1535899"/>
          </a:xfrm>
          <a:prstGeom prst="ellipse">
            <a:avLst/>
          </a:prstGeom>
          <a:blipFill>
            <a:blip r:embed="rId4">
              <a:alphaModFix amt="0"/>
            </a:blip>
            <a:tile tx="0" ty="0" sx="100000" sy="100000" flip="none" algn="tl"/>
          </a:blipFill>
          <a:effectLst>
            <a:glow rad="127000">
              <a:schemeClr val="accent5">
                <a:lumMod val="7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A11DF1CD-F48F-A9F1-CCE3-F52BFFCCFA52}"/>
              </a:ext>
            </a:extLst>
          </p:cNvPr>
          <p:cNvSpPr txBox="1"/>
          <p:nvPr/>
        </p:nvSpPr>
        <p:spPr>
          <a:xfrm>
            <a:off x="8224520" y="2982373"/>
            <a:ext cx="2377440" cy="1323439"/>
          </a:xfrm>
          <a:prstGeom prst="rect">
            <a:avLst/>
          </a:prstGeom>
          <a:noFill/>
        </p:spPr>
        <p:txBody>
          <a:bodyPr wrap="square" rtlCol="0">
            <a:spAutoFit/>
          </a:bodyPr>
          <a:lstStyle/>
          <a:p>
            <a:pPr algn="ctr"/>
            <a:r>
              <a:rPr lang="en-ZA" sz="2000" dirty="0">
                <a:solidFill>
                  <a:srgbClr val="FFFFFF"/>
                </a:solidFill>
              </a:rPr>
              <a:t>Approach Supported by </a:t>
            </a:r>
            <a:r>
              <a:rPr lang="en-ZA" sz="2000" dirty="0" err="1">
                <a:solidFill>
                  <a:srgbClr val="FFFFFF"/>
                </a:solidFill>
              </a:rPr>
              <a:t>Ghassem</a:t>
            </a:r>
            <a:r>
              <a:rPr lang="en-ZA" sz="2000" dirty="0">
                <a:solidFill>
                  <a:srgbClr val="FFFFFF"/>
                </a:solidFill>
              </a:rPr>
              <a:t> </a:t>
            </a:r>
            <a:r>
              <a:rPr lang="en-ZA" sz="2000" dirty="0" err="1">
                <a:solidFill>
                  <a:srgbClr val="FFFFFF"/>
                </a:solidFill>
              </a:rPr>
              <a:t>Tofighi</a:t>
            </a:r>
            <a:r>
              <a:rPr lang="en-ZA" sz="2000" dirty="0">
                <a:solidFill>
                  <a:srgbClr val="FFFFFF"/>
                </a:solidFill>
              </a:rPr>
              <a:t> (2018</a:t>
            </a:r>
            <a:r>
              <a:rPr lang="en-ZA" dirty="0">
                <a:solidFill>
                  <a:srgbClr val="FFFFFF"/>
                </a:solidFill>
              </a:rPr>
              <a:t>) </a:t>
            </a:r>
            <a:endParaRPr lang="en-ZA" dirty="0"/>
          </a:p>
        </p:txBody>
      </p:sp>
    </p:spTree>
    <p:extLst>
      <p:ext uri="{BB962C8B-B14F-4D97-AF65-F5344CB8AC3E}">
        <p14:creationId xmlns:p14="http://schemas.microsoft.com/office/powerpoint/2010/main" val="24935874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strVal val="4*#ppt_w"/>
                                          </p:val>
                                        </p:tav>
                                        <p:tav tm="100000">
                                          <p:val>
                                            <p:strVal val="#ppt_w"/>
                                          </p:val>
                                        </p:tav>
                                      </p:tavLst>
                                    </p:anim>
                                    <p:anim calcmode="lin" valueType="num">
                                      <p:cBhvr>
                                        <p:cTn id="12" dur="500" fill="hold"/>
                                        <p:tgtEl>
                                          <p:spTgt spid="15"/>
                                        </p:tgtEl>
                                        <p:attrNameLst>
                                          <p:attrName>ppt_h</p:attrName>
                                        </p:attrNameLst>
                                      </p:cBhvr>
                                      <p:tavLst>
                                        <p:tav tm="0">
                                          <p:val>
                                            <p:strVal val="4*#ppt_h"/>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32"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strVal val="4*#ppt_w"/>
                                          </p:val>
                                        </p:tav>
                                        <p:tav tm="100000">
                                          <p:val>
                                            <p:strVal val="#ppt_w"/>
                                          </p:val>
                                        </p:tav>
                                      </p:tavLst>
                                    </p:anim>
                                    <p:anim calcmode="lin" valueType="num">
                                      <p:cBhvr>
                                        <p:cTn id="26" dur="500" fill="hold"/>
                                        <p:tgtEl>
                                          <p:spTgt spid="28"/>
                                        </p:tgtEl>
                                        <p:attrNameLst>
                                          <p:attrName>ppt_h</p:attrName>
                                        </p:attrNameLst>
                                      </p:cBhvr>
                                      <p:tavLst>
                                        <p:tav tm="0">
                                          <p:val>
                                            <p:strVal val="4*#ppt_h"/>
                                          </p:val>
                                        </p:tav>
                                        <p:tav tm="100000">
                                          <p:val>
                                            <p:strVal val="#ppt_h"/>
                                          </p:val>
                                        </p:tav>
                                      </p:tavLst>
                                    </p:anim>
                                  </p:childTnLst>
                                </p:cTn>
                              </p:par>
                              <p:par>
                                <p:cTn id="27" presetID="23" presetClass="entr" presetSubtype="32"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strVal val="4*#ppt_w"/>
                                          </p:val>
                                        </p:tav>
                                        <p:tav tm="100000">
                                          <p:val>
                                            <p:strVal val="#ppt_w"/>
                                          </p:val>
                                        </p:tav>
                                      </p:tavLst>
                                    </p:anim>
                                    <p:anim calcmode="lin" valueType="num">
                                      <p:cBhvr>
                                        <p:cTn id="30" dur="500" fill="hold"/>
                                        <p:tgtEl>
                                          <p:spTgt spid="18"/>
                                        </p:tgtEl>
                                        <p:attrNameLst>
                                          <p:attrName>ppt_h</p:attrName>
                                        </p:attrNameLst>
                                      </p:cBhvr>
                                      <p:tavLst>
                                        <p:tav tm="0">
                                          <p:val>
                                            <p:strVal val="4*#ppt_h"/>
                                          </p:val>
                                        </p:tav>
                                        <p:tav tm="100000">
                                          <p:val>
                                            <p:strVal val="#ppt_h"/>
                                          </p:val>
                                        </p:tav>
                                      </p:tavLst>
                                    </p:anim>
                                  </p:childTnLst>
                                </p:cTn>
                              </p:par>
                            </p:childTnLst>
                          </p:cTn>
                        </p:par>
                        <p:par>
                          <p:cTn id="31" fill="hold">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fltVal val="0"/>
                                          </p:val>
                                        </p:tav>
                                        <p:tav tm="100000">
                                          <p:val>
                                            <p:strVal val="#ppt_w"/>
                                          </p:val>
                                        </p:tav>
                                      </p:tavLst>
                                    </p:anim>
                                    <p:anim calcmode="lin" valueType="num">
                                      <p:cBhvr>
                                        <p:cTn id="35" dur="500" fill="hold"/>
                                        <p:tgtEl>
                                          <p:spTgt spid="27"/>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par>
                          <p:cTn id="47" fill="hold">
                            <p:stCondLst>
                              <p:cond delay="2500"/>
                            </p:stCondLst>
                            <p:childTnLst>
                              <p:par>
                                <p:cTn id="48" presetID="8" presetClass="emph" presetSubtype="0" fill="hold" nodeType="afterEffect">
                                  <p:stCondLst>
                                    <p:cond delay="0"/>
                                  </p:stCondLst>
                                  <p:childTnLst>
                                    <p:animRot by="21600000">
                                      <p:cBhvr>
                                        <p:cTn id="49" dur="10000" fill="hold"/>
                                        <p:tgtEl>
                                          <p:spTgt spid="4"/>
                                        </p:tgtEl>
                                        <p:attrNameLst>
                                          <p:attrName>r</p:attrName>
                                        </p:attrNameLst>
                                      </p:cBhvr>
                                    </p:animRot>
                                  </p:childTnLst>
                                </p:cTn>
                              </p:par>
                              <p:par>
                                <p:cTn id="50" presetID="8" presetClass="emph" presetSubtype="0" fill="hold" nodeType="withEffect">
                                  <p:stCondLst>
                                    <p:cond delay="0"/>
                                  </p:stCondLst>
                                  <p:childTnLst>
                                    <p:animRot by="21600000">
                                      <p:cBhvr>
                                        <p:cTn id="51" dur="10000" fill="hold"/>
                                        <p:tgtEl>
                                          <p:spTgt spid="3"/>
                                        </p:tgtEl>
                                        <p:attrNameLst>
                                          <p:attrName>r</p:attrName>
                                        </p:attrNameLst>
                                      </p:cBhvr>
                                    </p:animRot>
                                  </p:childTnLst>
                                </p:cTn>
                              </p:par>
                              <p:par>
                                <p:cTn id="52" presetID="8" presetClass="emph" presetSubtype="0" fill="hold" nodeType="withEffect">
                                  <p:stCondLst>
                                    <p:cond delay="0"/>
                                  </p:stCondLst>
                                  <p:childTnLst>
                                    <p:animRot by="21600000">
                                      <p:cBhvr>
                                        <p:cTn id="53" dur="10000" fill="hold"/>
                                        <p:tgtEl>
                                          <p:spTgt spid="5"/>
                                        </p:tgtEl>
                                        <p:attrNameLst>
                                          <p:attrName>r</p:attrName>
                                        </p:attrNameLst>
                                      </p:cBhvr>
                                    </p:animRot>
                                  </p:childTnLst>
                                </p:cTn>
                              </p:par>
                              <p:par>
                                <p:cTn id="54" presetID="8" presetClass="emph" presetSubtype="0" fill="hold" nodeType="withEffect">
                                  <p:stCondLst>
                                    <p:cond delay="0"/>
                                  </p:stCondLst>
                                  <p:childTnLst>
                                    <p:animRot by="21600000">
                                      <p:cBhvr>
                                        <p:cTn id="55" dur="10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8" grpId="0" animBg="1"/>
      <p:bldP spid="24" grpId="0"/>
      <p:bldP spid="25" grpId="0"/>
      <p:bldP spid="27" grpId="0"/>
      <p:bldP spid="28" grpId="0"/>
      <p:bldP spid="8"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network of dots and lines&#10;&#10;AI-generated content may be incorrect.">
            <a:extLst>
              <a:ext uri="{FF2B5EF4-FFF2-40B4-BE49-F238E27FC236}">
                <a16:creationId xmlns:a16="http://schemas.microsoft.com/office/drawing/2014/main" id="{4D4784E6-FE71-F505-4644-FA845C94477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03"/>
            <a:ext cx="12192000" cy="6857194"/>
          </a:xfrm>
          <a:prstGeom prst="rect">
            <a:avLst/>
          </a:prstGeom>
        </p:spPr>
      </p:pic>
      <p:sp>
        <p:nvSpPr>
          <p:cNvPr id="10" name="Thought Bubble: Cloud 9">
            <a:extLst>
              <a:ext uri="{FF2B5EF4-FFF2-40B4-BE49-F238E27FC236}">
                <a16:creationId xmlns:a16="http://schemas.microsoft.com/office/drawing/2014/main" id="{75AF8C99-19B2-D38A-0319-7BAA9E029190}"/>
              </a:ext>
            </a:extLst>
          </p:cNvPr>
          <p:cNvSpPr/>
          <p:nvPr/>
        </p:nvSpPr>
        <p:spPr>
          <a:xfrm>
            <a:off x="4159885" y="4140200"/>
            <a:ext cx="4222115" cy="2667000"/>
          </a:xfrm>
          <a:prstGeom prst="cloudCallout">
            <a:avLst>
              <a:gd name="adj1" fmla="val 1472"/>
              <a:gd name="adj2" fmla="val -117153"/>
            </a:avLst>
          </a:prstGeom>
          <a:blipFill>
            <a:blip r:embed="rId4">
              <a:alphaModFix amt="0"/>
            </a:blip>
            <a:tile tx="0" ty="0" sx="100000" sy="100000" flip="none" algn="tl"/>
          </a:blipFill>
          <a:effectLst>
            <a:glow rad="127000">
              <a:srgbClr val="92D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i="1" u="sng" dirty="0"/>
              <a:t>Feature Selection: </a:t>
            </a:r>
          </a:p>
          <a:p>
            <a:pPr algn="ctr"/>
            <a:r>
              <a:rPr lang="en-ZA" dirty="0"/>
              <a:t>Resized &amp; Flattened to Standard 224x224 Grid Format</a:t>
            </a:r>
          </a:p>
          <a:p>
            <a:pPr algn="ctr"/>
            <a:r>
              <a:rPr lang="en-ZA" dirty="0"/>
              <a:t>“Safe” &amp; “Threat” Class Labels</a:t>
            </a:r>
          </a:p>
          <a:p>
            <a:pPr algn="ctr"/>
            <a:r>
              <a:rPr lang="en-ZA" dirty="0"/>
              <a:t>Handcrafted Statistical, Spatial, &amp; Deep Visual Features </a:t>
            </a:r>
          </a:p>
        </p:txBody>
      </p:sp>
      <p:sp>
        <p:nvSpPr>
          <p:cNvPr id="11" name="Thought Bubble: Cloud 10">
            <a:extLst>
              <a:ext uri="{FF2B5EF4-FFF2-40B4-BE49-F238E27FC236}">
                <a16:creationId xmlns:a16="http://schemas.microsoft.com/office/drawing/2014/main" id="{6C70CCF8-5933-7243-3D8E-B777B2AF16FA}"/>
              </a:ext>
            </a:extLst>
          </p:cNvPr>
          <p:cNvSpPr/>
          <p:nvPr/>
        </p:nvSpPr>
        <p:spPr>
          <a:xfrm>
            <a:off x="577850" y="3959457"/>
            <a:ext cx="2733040" cy="2047240"/>
          </a:xfrm>
          <a:prstGeom prst="cloudCallout">
            <a:avLst>
              <a:gd name="adj1" fmla="val 99984"/>
              <a:gd name="adj2" fmla="val -124101"/>
            </a:avLst>
          </a:prstGeom>
          <a:blipFill>
            <a:blip r:embed="rId4">
              <a:alphaModFix amt="0"/>
            </a:blip>
            <a:tile tx="0" ty="0" sx="100000" sy="100000" flip="none" algn="tl"/>
          </a:blipFill>
          <a:effectLst>
            <a:glow rad="127000">
              <a:srgbClr val="92D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i="1" u="sng" dirty="0"/>
              <a:t>Missing Values:</a:t>
            </a:r>
          </a:p>
          <a:p>
            <a:pPr algn="ctr"/>
            <a:r>
              <a:rPr lang="en-ZA" dirty="0"/>
              <a:t>Non-corrupted Data or Image Files </a:t>
            </a:r>
          </a:p>
        </p:txBody>
      </p:sp>
      <p:sp>
        <p:nvSpPr>
          <p:cNvPr id="12" name="Thought Bubble: Cloud 11">
            <a:extLst>
              <a:ext uri="{FF2B5EF4-FFF2-40B4-BE49-F238E27FC236}">
                <a16:creationId xmlns:a16="http://schemas.microsoft.com/office/drawing/2014/main" id="{64D8A99A-FD5D-A110-4737-7D96EE9D36FA}"/>
              </a:ext>
            </a:extLst>
          </p:cNvPr>
          <p:cNvSpPr/>
          <p:nvPr/>
        </p:nvSpPr>
        <p:spPr>
          <a:xfrm>
            <a:off x="8516620" y="3959457"/>
            <a:ext cx="3097530" cy="2382520"/>
          </a:xfrm>
          <a:prstGeom prst="cloudCallout">
            <a:avLst>
              <a:gd name="adj1" fmla="val -88863"/>
              <a:gd name="adj2" fmla="val -131545"/>
            </a:avLst>
          </a:prstGeom>
          <a:blipFill>
            <a:blip r:embed="rId4">
              <a:alphaModFix amt="0"/>
            </a:blip>
            <a:tile tx="0" ty="0" sx="100000" sy="100000" flip="none" algn="tl"/>
          </a:blipFill>
          <a:effectLst>
            <a:glow rad="127000">
              <a:srgbClr val="92D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i="1" u="sng" dirty="0"/>
              <a:t>Statistical Description: </a:t>
            </a:r>
          </a:p>
          <a:p>
            <a:pPr algn="ctr"/>
            <a:r>
              <a:rPr lang="en-ZA" dirty="0"/>
              <a:t>Seaborn, Matplotlib, </a:t>
            </a:r>
            <a:r>
              <a:rPr lang="en-ZA" dirty="0" err="1"/>
              <a:t>Plotly</a:t>
            </a:r>
            <a:r>
              <a:rPr lang="en-ZA" dirty="0"/>
              <a:t>,</a:t>
            </a:r>
          </a:p>
          <a:p>
            <a:pPr algn="ctr"/>
            <a:r>
              <a:rPr lang="en-ZA" dirty="0"/>
              <a:t>Generated Graphs/Plots,</a:t>
            </a:r>
          </a:p>
          <a:p>
            <a:pPr algn="ctr"/>
            <a:r>
              <a:rPr lang="en-ZA" dirty="0"/>
              <a:t>Classification Reports, </a:t>
            </a:r>
          </a:p>
          <a:p>
            <a:pPr algn="ctr"/>
            <a:r>
              <a:rPr lang="en-ZA" dirty="0"/>
              <a:t>Binary Outputs</a:t>
            </a:r>
          </a:p>
        </p:txBody>
      </p:sp>
      <p:sp>
        <p:nvSpPr>
          <p:cNvPr id="13" name="TextBox 12">
            <a:extLst>
              <a:ext uri="{FF2B5EF4-FFF2-40B4-BE49-F238E27FC236}">
                <a16:creationId xmlns:a16="http://schemas.microsoft.com/office/drawing/2014/main" id="{2330EFC8-6B11-3DF0-7911-4F80D6CAA7AE}"/>
              </a:ext>
            </a:extLst>
          </p:cNvPr>
          <p:cNvSpPr txBox="1"/>
          <p:nvPr/>
        </p:nvSpPr>
        <p:spPr>
          <a:xfrm>
            <a:off x="3596640" y="396240"/>
            <a:ext cx="5405119" cy="707886"/>
          </a:xfrm>
          <a:prstGeom prst="rect">
            <a:avLst/>
          </a:prstGeom>
          <a:noFill/>
        </p:spPr>
        <p:txBody>
          <a:bodyPr wrap="square" rtlCol="0">
            <a:spAutoFit/>
          </a:bodyPr>
          <a:lstStyle/>
          <a:p>
            <a:pPr algn="ctr"/>
            <a:r>
              <a:rPr lang="en-ZA" sz="4000" b="1" i="1" dirty="0">
                <a:solidFill>
                  <a:schemeClr val="bg1"/>
                </a:solidFill>
              </a:rPr>
              <a:t>Data Preprocessing</a:t>
            </a:r>
          </a:p>
        </p:txBody>
      </p:sp>
      <p:sp>
        <p:nvSpPr>
          <p:cNvPr id="14" name="Thought Bubble: Cloud 13">
            <a:extLst>
              <a:ext uri="{FF2B5EF4-FFF2-40B4-BE49-F238E27FC236}">
                <a16:creationId xmlns:a16="http://schemas.microsoft.com/office/drawing/2014/main" id="{18F39A0F-B750-C154-AD93-5D15D35A6DCC}"/>
              </a:ext>
            </a:extLst>
          </p:cNvPr>
          <p:cNvSpPr/>
          <p:nvPr/>
        </p:nvSpPr>
        <p:spPr>
          <a:xfrm>
            <a:off x="9204960" y="1638300"/>
            <a:ext cx="2733040" cy="2047240"/>
          </a:xfrm>
          <a:prstGeom prst="cloudCallout">
            <a:avLst>
              <a:gd name="adj1" fmla="val -80685"/>
              <a:gd name="adj2" fmla="val -41223"/>
            </a:avLst>
          </a:prstGeom>
          <a:blipFill>
            <a:blip r:embed="rId4">
              <a:alphaModFix amt="0"/>
            </a:blip>
            <a:tile tx="0" ty="0" sx="100000" sy="100000" flip="none" algn="tl"/>
          </a:blipFill>
          <a:effectLst>
            <a:glow rad="127000">
              <a:srgbClr val="92D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u="sng" dirty="0"/>
              <a:t>Data Transformation:</a:t>
            </a:r>
          </a:p>
          <a:p>
            <a:pPr algn="ctr"/>
            <a:r>
              <a:rPr lang="en-ZA" dirty="0"/>
              <a:t>3D &gt; 2D Orientated Slices (Front, Back, Left &amp; Right)</a:t>
            </a:r>
          </a:p>
        </p:txBody>
      </p:sp>
      <p:sp>
        <p:nvSpPr>
          <p:cNvPr id="15" name="Thought Bubble: Cloud 14">
            <a:extLst>
              <a:ext uri="{FF2B5EF4-FFF2-40B4-BE49-F238E27FC236}">
                <a16:creationId xmlns:a16="http://schemas.microsoft.com/office/drawing/2014/main" id="{E97E6406-3234-7F82-6D7D-BAD9DD3293B2}"/>
              </a:ext>
            </a:extLst>
          </p:cNvPr>
          <p:cNvSpPr/>
          <p:nvPr/>
        </p:nvSpPr>
        <p:spPr>
          <a:xfrm>
            <a:off x="142240" y="1549400"/>
            <a:ext cx="2733040" cy="2047240"/>
          </a:xfrm>
          <a:prstGeom prst="cloudCallout">
            <a:avLst>
              <a:gd name="adj1" fmla="val 89576"/>
              <a:gd name="adj2" fmla="val -38741"/>
            </a:avLst>
          </a:prstGeom>
          <a:blipFill>
            <a:blip r:embed="rId4">
              <a:alphaModFix amt="0"/>
            </a:blip>
            <a:tile tx="0" ty="0" sx="100000" sy="100000" flip="none" algn="tl"/>
          </a:blipFill>
          <a:effectLst>
            <a:glow rad="127000">
              <a:srgbClr val="92D050"/>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b="1" i="1" u="sng" dirty="0"/>
              <a:t>Data Cleaning</a:t>
            </a:r>
          </a:p>
          <a:p>
            <a:pPr algn="ctr"/>
            <a:r>
              <a:rPr lang="en-ZA" dirty="0"/>
              <a:t>Clearly Labelled &amp; Cleaned Structured CSV &amp; Image Files</a:t>
            </a:r>
          </a:p>
        </p:txBody>
      </p:sp>
    </p:spTree>
    <p:extLst>
      <p:ext uri="{BB962C8B-B14F-4D97-AF65-F5344CB8AC3E}">
        <p14:creationId xmlns:p14="http://schemas.microsoft.com/office/powerpoint/2010/main" val="24970826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8A363-83FF-7CDD-E90E-B1AEBDFB83BC}"/>
            </a:ext>
          </a:extLst>
        </p:cNvPr>
        <p:cNvGrpSpPr/>
        <p:nvPr/>
      </p:nvGrpSpPr>
      <p:grpSpPr>
        <a:xfrm>
          <a:off x="0" y="0"/>
          <a:ext cx="0" cy="0"/>
          <a:chOff x="0" y="0"/>
          <a:chExt cx="0" cy="0"/>
        </a:xfrm>
      </p:grpSpPr>
      <p:pic>
        <p:nvPicPr>
          <p:cNvPr id="10" name="Picture 9" descr="A network of dots and lines&#10;&#10;AI-generated content may be incorrect.">
            <a:extLst>
              <a:ext uri="{FF2B5EF4-FFF2-40B4-BE49-F238E27FC236}">
                <a16:creationId xmlns:a16="http://schemas.microsoft.com/office/drawing/2014/main" id="{60C6C7A9-E9A5-35EB-5E26-FB94AEB42B3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03"/>
            <a:ext cx="12192000" cy="6857194"/>
          </a:xfrm>
          <a:prstGeom prst="rect">
            <a:avLst/>
          </a:prstGeom>
        </p:spPr>
      </p:pic>
      <p:sp>
        <p:nvSpPr>
          <p:cNvPr id="11" name="Rectangle: Rounded Corners 10">
            <a:extLst>
              <a:ext uri="{FF2B5EF4-FFF2-40B4-BE49-F238E27FC236}">
                <a16:creationId xmlns:a16="http://schemas.microsoft.com/office/drawing/2014/main" id="{8009DEA7-437A-9285-0716-DE690334BD1D}"/>
              </a:ext>
            </a:extLst>
          </p:cNvPr>
          <p:cNvSpPr/>
          <p:nvPr/>
        </p:nvSpPr>
        <p:spPr>
          <a:xfrm>
            <a:off x="1137920" y="1849523"/>
            <a:ext cx="4480560" cy="4257040"/>
          </a:xfrm>
          <a:prstGeom prst="roundRect">
            <a:avLst/>
          </a:prstGeom>
          <a:blipFill dpi="0" rotWithShape="1">
            <a:blip r:embed="rId4">
              <a:alphaModFix amt="0"/>
            </a:blip>
            <a:srcRect/>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bg1"/>
              </a:buClr>
              <a:buFont typeface="Wingdings" panose="05000000000000000000" pitchFamily="2" charset="2"/>
              <a:buChar char="q"/>
            </a:pPr>
            <a:r>
              <a:rPr lang="en-US" sz="1800" b="1" i="1" dirty="0"/>
              <a:t>48 Color Histogram Features.</a:t>
            </a:r>
          </a:p>
          <a:p>
            <a:pPr algn="ctr">
              <a:buClr>
                <a:schemeClr val="bg1"/>
              </a:buClr>
              <a:buFont typeface="Wingdings" panose="05000000000000000000" pitchFamily="2" charset="2"/>
              <a:buChar char="q"/>
            </a:pPr>
            <a:r>
              <a:rPr lang="en-US" sz="1800" b="1" i="1" dirty="0"/>
              <a:t>8 Edge Detection Metrics 8 Features</a:t>
            </a:r>
            <a:endParaRPr lang="en-ZA" sz="1800" dirty="0"/>
          </a:p>
          <a:p>
            <a:pPr algn="ctr">
              <a:buClr>
                <a:schemeClr val="bg1"/>
              </a:buClr>
              <a:buFont typeface="Wingdings" panose="05000000000000000000" pitchFamily="2" charset="2"/>
              <a:buChar char="q"/>
            </a:pPr>
            <a:r>
              <a:rPr lang="en-US" sz="1800" b="1" i="1" dirty="0"/>
              <a:t>6 Brightness &amp; Contrast Statistics</a:t>
            </a:r>
            <a:endParaRPr lang="en-ZA" sz="1800" dirty="0"/>
          </a:p>
          <a:p>
            <a:pPr algn="ctr">
              <a:buClr>
                <a:schemeClr val="bg1"/>
              </a:buClr>
              <a:buFont typeface="Wingdings" panose="05000000000000000000" pitchFamily="2" charset="2"/>
              <a:buChar char="q"/>
            </a:pPr>
            <a:r>
              <a:rPr lang="en-US" sz="1800" b="1" i="1" dirty="0"/>
              <a:t>4 Texture Features</a:t>
            </a:r>
            <a:endParaRPr lang="en-ZA" sz="1800" dirty="0"/>
          </a:p>
          <a:p>
            <a:pPr algn="ctr">
              <a:buClr>
                <a:schemeClr val="bg1"/>
              </a:buClr>
              <a:buFont typeface="Wingdings" panose="05000000000000000000" pitchFamily="2" charset="2"/>
              <a:buChar char="q"/>
            </a:pPr>
            <a:r>
              <a:rPr lang="en-US" sz="1800" b="1" i="1" dirty="0"/>
              <a:t>9 Color Moment Features </a:t>
            </a:r>
          </a:p>
          <a:p>
            <a:pPr algn="ctr">
              <a:buClr>
                <a:schemeClr val="bg1"/>
              </a:buClr>
              <a:buFont typeface="Wingdings" panose="05000000000000000000" pitchFamily="2" charset="2"/>
              <a:buChar char="q"/>
            </a:pPr>
            <a:r>
              <a:rPr lang="en-US" sz="1800" b="1" i="1" dirty="0"/>
              <a:t>4 Spatial Attribute Features</a:t>
            </a:r>
            <a:endParaRPr lang="en-ZA" sz="1800" dirty="0"/>
          </a:p>
          <a:p>
            <a:pPr algn="ctr">
              <a:buClr>
                <a:schemeClr val="bg1"/>
              </a:buClr>
              <a:buFont typeface="Wingdings" panose="05000000000000000000" pitchFamily="2" charset="2"/>
              <a:buChar char="q"/>
            </a:pPr>
            <a:r>
              <a:rPr lang="en-US" sz="1800" b="1" i="1" dirty="0"/>
              <a:t>1 View Orientation Encoding Feature</a:t>
            </a:r>
            <a:endParaRPr lang="en-ZA" sz="1800" dirty="0"/>
          </a:p>
          <a:p>
            <a:pPr algn="ctr"/>
            <a:endParaRPr lang="en-ZA" dirty="0"/>
          </a:p>
        </p:txBody>
      </p:sp>
      <p:sp>
        <p:nvSpPr>
          <p:cNvPr id="12" name="Rectangle: Rounded Corners 11">
            <a:extLst>
              <a:ext uri="{FF2B5EF4-FFF2-40B4-BE49-F238E27FC236}">
                <a16:creationId xmlns:a16="http://schemas.microsoft.com/office/drawing/2014/main" id="{C104EE07-F259-ADB3-7B81-6B934F439F32}"/>
              </a:ext>
            </a:extLst>
          </p:cNvPr>
          <p:cNvSpPr/>
          <p:nvPr/>
        </p:nvSpPr>
        <p:spPr>
          <a:xfrm>
            <a:off x="7172960" y="398549"/>
            <a:ext cx="4480560" cy="4257040"/>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Rounded Corners 14">
            <a:extLst>
              <a:ext uri="{FF2B5EF4-FFF2-40B4-BE49-F238E27FC236}">
                <a16:creationId xmlns:a16="http://schemas.microsoft.com/office/drawing/2014/main" id="{F8F36973-9943-D4FC-D61A-78DE36EC48E6}"/>
              </a:ext>
            </a:extLst>
          </p:cNvPr>
          <p:cNvSpPr/>
          <p:nvPr/>
        </p:nvSpPr>
        <p:spPr>
          <a:xfrm>
            <a:off x="1270847" y="398549"/>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Rounded Corners 17">
            <a:extLst>
              <a:ext uri="{FF2B5EF4-FFF2-40B4-BE49-F238E27FC236}">
                <a16:creationId xmlns:a16="http://schemas.microsoft.com/office/drawing/2014/main" id="{DE9FC9BE-4553-A050-0F0E-1012DFD24F8D}"/>
              </a:ext>
            </a:extLst>
          </p:cNvPr>
          <p:cNvSpPr/>
          <p:nvPr/>
        </p:nvSpPr>
        <p:spPr>
          <a:xfrm>
            <a:off x="7500617" y="5279474"/>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800" dirty="0"/>
          </a:p>
        </p:txBody>
      </p:sp>
      <p:sp>
        <p:nvSpPr>
          <p:cNvPr id="25" name="TextBox 24">
            <a:extLst>
              <a:ext uri="{FF2B5EF4-FFF2-40B4-BE49-F238E27FC236}">
                <a16:creationId xmlns:a16="http://schemas.microsoft.com/office/drawing/2014/main" id="{3AE10486-37D9-9710-1F38-4DE0978C5951}"/>
              </a:ext>
            </a:extLst>
          </p:cNvPr>
          <p:cNvSpPr txBox="1"/>
          <p:nvPr/>
        </p:nvSpPr>
        <p:spPr>
          <a:xfrm>
            <a:off x="2357543" y="523085"/>
            <a:ext cx="1798320" cy="830997"/>
          </a:xfrm>
          <a:prstGeom prst="rect">
            <a:avLst/>
          </a:prstGeom>
          <a:noFill/>
        </p:spPr>
        <p:txBody>
          <a:bodyPr wrap="square" rtlCol="0">
            <a:spAutoFit/>
          </a:bodyPr>
          <a:lstStyle/>
          <a:p>
            <a:pPr algn="ctr"/>
            <a:r>
              <a:rPr lang="en-ZA" sz="1600" b="1" i="1" dirty="0">
                <a:solidFill>
                  <a:schemeClr val="bg1"/>
                </a:solidFill>
              </a:rPr>
              <a:t>Feature Selection Extraction</a:t>
            </a:r>
            <a:endParaRPr lang="en-ZA" sz="1600" dirty="0"/>
          </a:p>
        </p:txBody>
      </p:sp>
      <p:sp>
        <p:nvSpPr>
          <p:cNvPr id="27" name="TextBox 26">
            <a:extLst>
              <a:ext uri="{FF2B5EF4-FFF2-40B4-BE49-F238E27FC236}">
                <a16:creationId xmlns:a16="http://schemas.microsoft.com/office/drawing/2014/main" id="{C9AF8D74-E2CC-E563-804A-88B50F5E9F6E}"/>
              </a:ext>
            </a:extLst>
          </p:cNvPr>
          <p:cNvSpPr txBox="1"/>
          <p:nvPr/>
        </p:nvSpPr>
        <p:spPr>
          <a:xfrm>
            <a:off x="7265672" y="938583"/>
            <a:ext cx="4063151" cy="3724096"/>
          </a:xfrm>
          <a:prstGeom prst="rect">
            <a:avLst/>
          </a:prstGeom>
          <a:noFill/>
        </p:spPr>
        <p:txBody>
          <a:bodyPr wrap="square" rtlCol="0">
            <a:spAutoFit/>
          </a:bodyPr>
          <a:lstStyle/>
          <a:p>
            <a:pPr marL="342900" lvl="0" indent="-342900" algn="ctr">
              <a:buClr>
                <a:schemeClr val="bg1"/>
              </a:buClr>
              <a:buSzPts val="1600"/>
              <a:buFont typeface="Wingdings" panose="05000000000000000000" pitchFamily="2" charset="2"/>
              <a:buChar char="q"/>
            </a:pPr>
            <a:r>
              <a:rPr lang="en-ZA" sz="2500" dirty="0">
                <a:solidFill>
                  <a:srgbClr val="FFFFFF"/>
                </a:solidFill>
              </a:rPr>
              <a:t>Evaluation based on: Speed, Accuracy, Model simplicity</a:t>
            </a:r>
          </a:p>
          <a:p>
            <a:pPr marL="342900" lvl="0" indent="-342900" algn="ctr">
              <a:buClr>
                <a:schemeClr val="bg1"/>
              </a:buClr>
              <a:buSzPts val="1600"/>
              <a:buFont typeface="Wingdings" panose="05000000000000000000" pitchFamily="2" charset="2"/>
              <a:buChar char="q"/>
            </a:pPr>
            <a:r>
              <a:rPr lang="en-ZA" sz="2500" dirty="0">
                <a:solidFill>
                  <a:srgbClr val="FFFFFF"/>
                </a:solidFill>
              </a:rPr>
              <a:t>Performance metrics include: R² &amp;  F1 Scores , Accuracy &amp;  Precision Scores, Recall &amp; ROC-AUC Scores</a:t>
            </a:r>
          </a:p>
          <a:p>
            <a:pPr>
              <a:buClr>
                <a:schemeClr val="bg1"/>
              </a:buClr>
            </a:pPr>
            <a:endParaRPr lang="en-ZA" sz="1800" dirty="0">
              <a:solidFill>
                <a:schemeClr val="bg1"/>
              </a:solidFill>
            </a:endParaRPr>
          </a:p>
          <a:p>
            <a:pPr>
              <a:buClr>
                <a:schemeClr val="bg1"/>
              </a:buClr>
            </a:pPr>
            <a:endParaRPr lang="en-ZA" sz="1800" dirty="0">
              <a:solidFill>
                <a:schemeClr val="bg1"/>
              </a:solidFill>
            </a:endParaRPr>
          </a:p>
        </p:txBody>
      </p:sp>
      <p:pic>
        <p:nvPicPr>
          <p:cNvPr id="3" name="Graphic 2" descr="Aperture with solid fill">
            <a:extLst>
              <a:ext uri="{FF2B5EF4-FFF2-40B4-BE49-F238E27FC236}">
                <a16:creationId xmlns:a16="http://schemas.microsoft.com/office/drawing/2014/main" id="{A021BACC-2F06-058B-C9FC-96B3F9B31D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2080" y="212749"/>
            <a:ext cx="1451671" cy="1451671"/>
          </a:xfrm>
          <a:prstGeom prst="rect">
            <a:avLst/>
          </a:prstGeom>
        </p:spPr>
      </p:pic>
      <p:pic>
        <p:nvPicPr>
          <p:cNvPr id="4" name="Graphic 3" descr="Aperture with solid fill">
            <a:extLst>
              <a:ext uri="{FF2B5EF4-FFF2-40B4-BE49-F238E27FC236}">
                <a16:creationId xmlns:a16="http://schemas.microsoft.com/office/drawing/2014/main" id="{6480C470-CD0D-18CA-7CBF-708209570A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656" y="212749"/>
            <a:ext cx="1451671" cy="1451671"/>
          </a:xfrm>
          <a:prstGeom prst="rect">
            <a:avLst/>
          </a:prstGeom>
        </p:spPr>
      </p:pic>
      <p:pic>
        <p:nvPicPr>
          <p:cNvPr id="5" name="Graphic 4" descr="Aperture with solid fill">
            <a:extLst>
              <a:ext uri="{FF2B5EF4-FFF2-40B4-BE49-F238E27FC236}">
                <a16:creationId xmlns:a16="http://schemas.microsoft.com/office/drawing/2014/main" id="{847C7698-A4CD-DB76-A9AE-EDA25F20BB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9139" y="5094020"/>
            <a:ext cx="1451671" cy="1451671"/>
          </a:xfrm>
          <a:prstGeom prst="rect">
            <a:avLst/>
          </a:prstGeom>
        </p:spPr>
      </p:pic>
      <p:pic>
        <p:nvPicPr>
          <p:cNvPr id="6" name="Graphic 5" descr="Aperture with solid fill">
            <a:extLst>
              <a:ext uri="{FF2B5EF4-FFF2-40B4-BE49-F238E27FC236}">
                <a16:creationId xmlns:a16="http://schemas.microsoft.com/office/drawing/2014/main" id="{FAD9AE59-D5D0-643C-383E-67F1DF737D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2137" y="5094020"/>
            <a:ext cx="1451671" cy="1451671"/>
          </a:xfrm>
          <a:prstGeom prst="rect">
            <a:avLst/>
          </a:prstGeom>
        </p:spPr>
      </p:pic>
      <p:sp>
        <p:nvSpPr>
          <p:cNvPr id="2" name="TextBox 1">
            <a:extLst>
              <a:ext uri="{FF2B5EF4-FFF2-40B4-BE49-F238E27FC236}">
                <a16:creationId xmlns:a16="http://schemas.microsoft.com/office/drawing/2014/main" id="{2D28F091-39CF-6511-3BCD-FE3D0519FFC8}"/>
              </a:ext>
            </a:extLst>
          </p:cNvPr>
          <p:cNvSpPr txBox="1"/>
          <p:nvPr/>
        </p:nvSpPr>
        <p:spPr>
          <a:xfrm>
            <a:off x="8664798" y="5561647"/>
            <a:ext cx="1551909" cy="584775"/>
          </a:xfrm>
          <a:prstGeom prst="rect">
            <a:avLst/>
          </a:prstGeom>
          <a:noFill/>
        </p:spPr>
        <p:txBody>
          <a:bodyPr wrap="square" rtlCol="0">
            <a:spAutoFit/>
          </a:bodyPr>
          <a:lstStyle/>
          <a:p>
            <a:pPr algn="ctr"/>
            <a:r>
              <a:rPr lang="en-ZA" sz="1600" b="1" dirty="0">
                <a:solidFill>
                  <a:schemeClr val="bg1"/>
                </a:solidFill>
              </a:rPr>
              <a:t>Performance Evaluation </a:t>
            </a:r>
          </a:p>
        </p:txBody>
      </p:sp>
    </p:spTree>
    <p:extLst>
      <p:ext uri="{BB962C8B-B14F-4D97-AF65-F5344CB8AC3E}">
        <p14:creationId xmlns:p14="http://schemas.microsoft.com/office/powerpoint/2010/main" val="3669399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down)">
                                      <p:cBhvr>
                                        <p:cTn id="8" dur="500"/>
                                        <p:tgtEl>
                                          <p:spTgt spid="2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down)">
                                      <p:cBhvr>
                                        <p:cTn id="12" dur="500"/>
                                        <p:tgtEl>
                                          <p:spTgt spid="15"/>
                                        </p:tgtEl>
                                      </p:cBhvr>
                                    </p:animEffect>
                                  </p:childTnLst>
                                </p:cTn>
                              </p:par>
                            </p:childTnLst>
                          </p:cTn>
                        </p:par>
                        <p:par>
                          <p:cTn id="13" fill="hold">
                            <p:stCondLst>
                              <p:cond delay="500"/>
                            </p:stCondLst>
                            <p:childTnLst>
                              <p:par>
                                <p:cTn id="14" presetID="12"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down)">
                                      <p:cBhvr>
                                        <p:cTn id="17" dur="500"/>
                                        <p:tgtEl>
                                          <p:spTgt spid="11"/>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childTnLst>
                          </p:cTn>
                        </p:par>
                        <p:par>
                          <p:cTn id="27" fill="hold">
                            <p:stCondLst>
                              <p:cond delay="1500"/>
                            </p:stCondLst>
                            <p:childTnLst>
                              <p:par>
                                <p:cTn id="28" presetID="12" presetClass="entr" presetSubtype="4"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p:tgtEl>
                                          <p:spTgt spid="27"/>
                                        </p:tgtEl>
                                        <p:attrNameLst>
                                          <p:attrName>ppt_y</p:attrName>
                                        </p:attrNameLst>
                                      </p:cBhvr>
                                      <p:tavLst>
                                        <p:tav tm="0">
                                          <p:val>
                                            <p:strVal val="#ppt_y+#ppt_h*1.125000"/>
                                          </p:val>
                                        </p:tav>
                                        <p:tav tm="100000">
                                          <p:val>
                                            <p:strVal val="#ppt_y"/>
                                          </p:val>
                                        </p:tav>
                                      </p:tavLst>
                                    </p:anim>
                                    <p:animEffect transition="in" filter="wipe(up)">
                                      <p:cBhvr>
                                        <p:cTn id="31" dur="500"/>
                                        <p:tgtEl>
                                          <p:spTgt spid="27"/>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ppt_y</p:attrName>
                                        </p:attrNameLst>
                                      </p:cBhvr>
                                      <p:tavLst>
                                        <p:tav tm="0">
                                          <p:val>
                                            <p:strVal val="#ppt_y+#ppt_h*1.125000"/>
                                          </p:val>
                                        </p:tav>
                                        <p:tav tm="100000">
                                          <p:val>
                                            <p:strVal val="#ppt_y"/>
                                          </p:val>
                                        </p:tav>
                                      </p:tavLst>
                                    </p:anim>
                                    <p:animEffect transition="in" filter="wipe(up)">
                                      <p:cBhvr>
                                        <p:cTn id="35" dur="500"/>
                                        <p:tgtEl>
                                          <p:spTgt spid="12"/>
                                        </p:tgtEl>
                                      </p:cBhvr>
                                    </p:animEffect>
                                  </p:childTnLst>
                                </p:cTn>
                              </p:par>
                            </p:childTnLst>
                          </p:cTn>
                        </p:par>
                        <p:par>
                          <p:cTn id="36" fill="hold">
                            <p:stCondLst>
                              <p:cond delay="2000"/>
                            </p:stCondLst>
                            <p:childTnLst>
                              <p:par>
                                <p:cTn id="37" presetID="8" presetClass="emph" presetSubtype="0" fill="hold" nodeType="afterEffect">
                                  <p:stCondLst>
                                    <p:cond delay="0"/>
                                  </p:stCondLst>
                                  <p:childTnLst>
                                    <p:animRot by="21600000">
                                      <p:cBhvr>
                                        <p:cTn id="38" dur="10000" fill="hold"/>
                                        <p:tgtEl>
                                          <p:spTgt spid="4"/>
                                        </p:tgtEl>
                                        <p:attrNameLst>
                                          <p:attrName>r</p:attrName>
                                        </p:attrNameLst>
                                      </p:cBhvr>
                                    </p:animRot>
                                  </p:childTnLst>
                                </p:cTn>
                              </p:par>
                              <p:par>
                                <p:cTn id="39" presetID="8" presetClass="emph" presetSubtype="0" fill="hold" nodeType="withEffect">
                                  <p:stCondLst>
                                    <p:cond delay="0"/>
                                  </p:stCondLst>
                                  <p:childTnLst>
                                    <p:animRot by="21600000">
                                      <p:cBhvr>
                                        <p:cTn id="40" dur="10000" fill="hold"/>
                                        <p:tgtEl>
                                          <p:spTgt spid="3"/>
                                        </p:tgtEl>
                                        <p:attrNameLst>
                                          <p:attrName>r</p:attrName>
                                        </p:attrNameLst>
                                      </p:cBhvr>
                                    </p:animRot>
                                  </p:childTnLst>
                                </p:cTn>
                              </p:par>
                              <p:par>
                                <p:cTn id="41" presetID="8" presetClass="emph" presetSubtype="0" fill="hold" nodeType="withEffect">
                                  <p:stCondLst>
                                    <p:cond delay="0"/>
                                  </p:stCondLst>
                                  <p:childTnLst>
                                    <p:animRot by="21600000">
                                      <p:cBhvr>
                                        <p:cTn id="42" dur="10000" fill="hold"/>
                                        <p:tgtEl>
                                          <p:spTgt spid="5"/>
                                        </p:tgtEl>
                                        <p:attrNameLst>
                                          <p:attrName>r</p:attrName>
                                        </p:attrNameLst>
                                      </p:cBhvr>
                                    </p:animRot>
                                  </p:childTnLst>
                                </p:cTn>
                              </p:par>
                              <p:par>
                                <p:cTn id="43" presetID="8" presetClass="emph" presetSubtype="0" fill="hold" nodeType="withEffect">
                                  <p:stCondLst>
                                    <p:cond delay="0"/>
                                  </p:stCondLst>
                                  <p:childTnLst>
                                    <p:animRot by="21600000">
                                      <p:cBhvr>
                                        <p:cTn id="44" dur="10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8" grpId="0" animBg="1"/>
      <p:bldP spid="25" grpId="0"/>
      <p:bldP spid="27"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ck and key with a key coming out of the head&#10;&#10;AI-generated content may be incorrect.">
            <a:extLst>
              <a:ext uri="{FF2B5EF4-FFF2-40B4-BE49-F238E27FC236}">
                <a16:creationId xmlns:a16="http://schemas.microsoft.com/office/drawing/2014/main" id="{92C8C7F4-FE52-DD1D-C148-5AD5D7F16FF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grpSp>
        <p:nvGrpSpPr>
          <p:cNvPr id="5" name="Google Shape;847;p58">
            <a:extLst>
              <a:ext uri="{FF2B5EF4-FFF2-40B4-BE49-F238E27FC236}">
                <a16:creationId xmlns:a16="http://schemas.microsoft.com/office/drawing/2014/main" id="{B8D6A3F5-A4C7-D4AC-9866-2A35C3D33835}"/>
              </a:ext>
            </a:extLst>
          </p:cNvPr>
          <p:cNvGrpSpPr/>
          <p:nvPr/>
        </p:nvGrpSpPr>
        <p:grpSpPr>
          <a:xfrm>
            <a:off x="676746" y="2398902"/>
            <a:ext cx="10838505" cy="3690952"/>
            <a:chOff x="171582" y="307169"/>
            <a:chExt cx="9932051" cy="3294217"/>
          </a:xfrm>
        </p:grpSpPr>
        <p:sp>
          <p:nvSpPr>
            <p:cNvPr id="6" name="Google Shape;848;p58">
              <a:extLst>
                <a:ext uri="{FF2B5EF4-FFF2-40B4-BE49-F238E27FC236}">
                  <a16:creationId xmlns:a16="http://schemas.microsoft.com/office/drawing/2014/main" id="{425AC94D-65E8-2C1A-1EF3-5B9254B439CD}"/>
                </a:ext>
              </a:extLst>
            </p:cNvPr>
            <p:cNvSpPr/>
            <p:nvPr/>
          </p:nvSpPr>
          <p:spPr>
            <a:xfrm>
              <a:off x="171582" y="307169"/>
              <a:ext cx="1314881" cy="13148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9;p58">
              <a:extLst>
                <a:ext uri="{FF2B5EF4-FFF2-40B4-BE49-F238E27FC236}">
                  <a16:creationId xmlns:a16="http://schemas.microsoft.com/office/drawing/2014/main" id="{319FA720-EFEB-EB1C-51E6-35EEB8484D80}"/>
                </a:ext>
              </a:extLst>
            </p:cNvPr>
            <p:cNvSpPr/>
            <p:nvPr/>
          </p:nvSpPr>
          <p:spPr>
            <a:xfrm>
              <a:off x="447707" y="583294"/>
              <a:ext cx="762631" cy="76263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0;p58">
              <a:extLst>
                <a:ext uri="{FF2B5EF4-FFF2-40B4-BE49-F238E27FC236}">
                  <a16:creationId xmlns:a16="http://schemas.microsoft.com/office/drawing/2014/main" id="{02E3E994-A6A8-283D-25C1-015438A24749}"/>
                </a:ext>
              </a:extLst>
            </p:cNvPr>
            <p:cNvSpPr/>
            <p:nvPr/>
          </p:nvSpPr>
          <p:spPr>
            <a:xfrm>
              <a:off x="1768224" y="307169"/>
              <a:ext cx="3099363" cy="13148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1;p58">
              <a:extLst>
                <a:ext uri="{FF2B5EF4-FFF2-40B4-BE49-F238E27FC236}">
                  <a16:creationId xmlns:a16="http://schemas.microsoft.com/office/drawing/2014/main" id="{9A654C9D-2B57-F451-F963-D0770647D7DA}"/>
                </a:ext>
              </a:extLst>
            </p:cNvPr>
            <p:cNvSpPr txBox="1"/>
            <p:nvPr/>
          </p:nvSpPr>
          <p:spPr>
            <a:xfrm>
              <a:off x="1768224" y="307169"/>
              <a:ext cx="3099363" cy="131488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n-ZA" sz="1600" b="1" dirty="0">
                  <a:solidFill>
                    <a:schemeClr val="lt1"/>
                  </a:solidFill>
                  <a:latin typeface="Century Gothic"/>
                  <a:ea typeface="Century Gothic"/>
                  <a:cs typeface="Century Gothic"/>
                  <a:sym typeface="Century Gothic"/>
                </a:rPr>
                <a:t>Based on DHS and Kaggle competition regulators, all participants have acknowledged and consented to the use of their body images as publicly accessible data.</a:t>
              </a:r>
              <a:endParaRPr sz="1600" b="1" dirty="0">
                <a:solidFill>
                  <a:schemeClr val="lt1"/>
                </a:solidFill>
                <a:latin typeface="Century Gothic"/>
                <a:ea typeface="Century Gothic"/>
                <a:cs typeface="Century Gothic"/>
                <a:sym typeface="Century Gothic"/>
              </a:endParaRPr>
            </a:p>
          </p:txBody>
        </p:sp>
        <p:sp>
          <p:nvSpPr>
            <p:cNvPr id="10" name="Google Shape;852;p58">
              <a:extLst>
                <a:ext uri="{FF2B5EF4-FFF2-40B4-BE49-F238E27FC236}">
                  <a16:creationId xmlns:a16="http://schemas.microsoft.com/office/drawing/2014/main" id="{BFFBB7BA-47B4-2854-E944-43FD7F7C8EC5}"/>
                </a:ext>
              </a:extLst>
            </p:cNvPr>
            <p:cNvSpPr/>
            <p:nvPr/>
          </p:nvSpPr>
          <p:spPr>
            <a:xfrm>
              <a:off x="5407628" y="307169"/>
              <a:ext cx="1314881" cy="13148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3;p58">
              <a:extLst>
                <a:ext uri="{FF2B5EF4-FFF2-40B4-BE49-F238E27FC236}">
                  <a16:creationId xmlns:a16="http://schemas.microsoft.com/office/drawing/2014/main" id="{7DB1B4F1-CE4B-E92D-0B5B-2E7F88B43E12}"/>
                </a:ext>
              </a:extLst>
            </p:cNvPr>
            <p:cNvSpPr/>
            <p:nvPr/>
          </p:nvSpPr>
          <p:spPr>
            <a:xfrm>
              <a:off x="5683753" y="583294"/>
              <a:ext cx="762631" cy="76263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4;p58">
              <a:extLst>
                <a:ext uri="{FF2B5EF4-FFF2-40B4-BE49-F238E27FC236}">
                  <a16:creationId xmlns:a16="http://schemas.microsoft.com/office/drawing/2014/main" id="{0B208D07-9B58-67F0-ED40-B437535B51A1}"/>
                </a:ext>
              </a:extLst>
            </p:cNvPr>
            <p:cNvSpPr/>
            <p:nvPr/>
          </p:nvSpPr>
          <p:spPr>
            <a:xfrm>
              <a:off x="7004270" y="307169"/>
              <a:ext cx="3099363" cy="13148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5;p58">
              <a:extLst>
                <a:ext uri="{FF2B5EF4-FFF2-40B4-BE49-F238E27FC236}">
                  <a16:creationId xmlns:a16="http://schemas.microsoft.com/office/drawing/2014/main" id="{E7C2DD6D-1EDF-8F3D-81CA-8DA7096D54ED}"/>
                </a:ext>
              </a:extLst>
            </p:cNvPr>
            <p:cNvSpPr txBox="1"/>
            <p:nvPr/>
          </p:nvSpPr>
          <p:spPr>
            <a:xfrm>
              <a:off x="7004270" y="307169"/>
              <a:ext cx="3099363" cy="131488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500"/>
                <a:buFont typeface="Century Gothic"/>
                <a:buNone/>
              </a:pPr>
              <a:r>
                <a:rPr lang="en-ZA" sz="1500" b="1" dirty="0">
                  <a:solidFill>
                    <a:schemeClr val="lt1"/>
                  </a:solidFill>
                  <a:latin typeface="Century Gothic"/>
                  <a:ea typeface="Century Gothic"/>
                  <a:cs typeface="Century Gothic"/>
                  <a:sym typeface="Century Gothic"/>
                </a:rPr>
                <a:t>Accepting the Kaggle competition terms and conditions regarding data usage, storages, and accessibly, and acknowledging volunteer statements and sentiments on ethical uses in image file evaluations.</a:t>
              </a:r>
              <a:endParaRPr sz="1500" b="1" dirty="0">
                <a:solidFill>
                  <a:schemeClr val="lt1"/>
                </a:solidFill>
                <a:latin typeface="Century Gothic"/>
                <a:ea typeface="Century Gothic"/>
                <a:cs typeface="Century Gothic"/>
                <a:sym typeface="Century Gothic"/>
              </a:endParaRPr>
            </a:p>
          </p:txBody>
        </p:sp>
        <p:sp>
          <p:nvSpPr>
            <p:cNvPr id="14" name="Google Shape;856;p58">
              <a:extLst>
                <a:ext uri="{FF2B5EF4-FFF2-40B4-BE49-F238E27FC236}">
                  <a16:creationId xmlns:a16="http://schemas.microsoft.com/office/drawing/2014/main" id="{77F33696-4229-F82C-0641-EB8FE860ADD4}"/>
                </a:ext>
              </a:extLst>
            </p:cNvPr>
            <p:cNvSpPr/>
            <p:nvPr/>
          </p:nvSpPr>
          <p:spPr>
            <a:xfrm>
              <a:off x="171582" y="2286505"/>
              <a:ext cx="1314881" cy="13148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7;p58">
              <a:extLst>
                <a:ext uri="{FF2B5EF4-FFF2-40B4-BE49-F238E27FC236}">
                  <a16:creationId xmlns:a16="http://schemas.microsoft.com/office/drawing/2014/main" id="{EB02548B-502F-2D42-27E9-F24E42FC62B6}"/>
                </a:ext>
              </a:extLst>
            </p:cNvPr>
            <p:cNvSpPr/>
            <p:nvPr/>
          </p:nvSpPr>
          <p:spPr>
            <a:xfrm>
              <a:off x="447707" y="2562630"/>
              <a:ext cx="762631" cy="76263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8;p58">
              <a:extLst>
                <a:ext uri="{FF2B5EF4-FFF2-40B4-BE49-F238E27FC236}">
                  <a16:creationId xmlns:a16="http://schemas.microsoft.com/office/drawing/2014/main" id="{6E5F86B9-E7E4-CA95-FE5C-A48BA9F9BC8B}"/>
                </a:ext>
              </a:extLst>
            </p:cNvPr>
            <p:cNvSpPr/>
            <p:nvPr/>
          </p:nvSpPr>
          <p:spPr>
            <a:xfrm>
              <a:off x="1768224" y="2286505"/>
              <a:ext cx="3099363" cy="13148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9;p58">
              <a:extLst>
                <a:ext uri="{FF2B5EF4-FFF2-40B4-BE49-F238E27FC236}">
                  <a16:creationId xmlns:a16="http://schemas.microsoft.com/office/drawing/2014/main" id="{72D36709-A91C-2815-9349-1F1B8FB410C5}"/>
                </a:ext>
              </a:extLst>
            </p:cNvPr>
            <p:cNvSpPr txBox="1"/>
            <p:nvPr/>
          </p:nvSpPr>
          <p:spPr>
            <a:xfrm>
              <a:off x="1768224" y="2286505"/>
              <a:ext cx="3099363" cy="131488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n-ZA" sz="1600" b="1" dirty="0">
                  <a:solidFill>
                    <a:schemeClr val="lt1"/>
                  </a:solidFill>
                  <a:latin typeface="Century Gothic"/>
                  <a:ea typeface="Century Gothic"/>
                  <a:cs typeface="Century Gothic"/>
                  <a:sym typeface="Century Gothic"/>
                </a:rPr>
                <a:t>Prioritizing image file safeguard based on our perceived downloads and storage of volunteer data, ensuring the ethical safeguard and responsibility of handling large and sensitive datasets.</a:t>
              </a:r>
              <a:endParaRPr sz="1600" b="1" dirty="0">
                <a:solidFill>
                  <a:schemeClr val="lt1"/>
                </a:solidFill>
                <a:latin typeface="Century Gothic"/>
                <a:ea typeface="Century Gothic"/>
                <a:cs typeface="Century Gothic"/>
                <a:sym typeface="Century Gothic"/>
              </a:endParaRPr>
            </a:p>
          </p:txBody>
        </p:sp>
        <p:sp>
          <p:nvSpPr>
            <p:cNvPr id="18" name="Google Shape;860;p58">
              <a:extLst>
                <a:ext uri="{FF2B5EF4-FFF2-40B4-BE49-F238E27FC236}">
                  <a16:creationId xmlns:a16="http://schemas.microsoft.com/office/drawing/2014/main" id="{BEC2D552-2613-BB6C-D42C-9CCC22D0922C}"/>
                </a:ext>
              </a:extLst>
            </p:cNvPr>
            <p:cNvSpPr/>
            <p:nvPr/>
          </p:nvSpPr>
          <p:spPr>
            <a:xfrm>
              <a:off x="5407628" y="2286505"/>
              <a:ext cx="1314881" cy="13148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1;p58">
              <a:extLst>
                <a:ext uri="{FF2B5EF4-FFF2-40B4-BE49-F238E27FC236}">
                  <a16:creationId xmlns:a16="http://schemas.microsoft.com/office/drawing/2014/main" id="{DD35A415-95CE-896B-2594-8DEB79FF5919}"/>
                </a:ext>
              </a:extLst>
            </p:cNvPr>
            <p:cNvSpPr/>
            <p:nvPr/>
          </p:nvSpPr>
          <p:spPr>
            <a:xfrm>
              <a:off x="5683753" y="2562630"/>
              <a:ext cx="762631" cy="762631"/>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2;p58">
              <a:extLst>
                <a:ext uri="{FF2B5EF4-FFF2-40B4-BE49-F238E27FC236}">
                  <a16:creationId xmlns:a16="http://schemas.microsoft.com/office/drawing/2014/main" id="{71633F37-2F2D-BD76-77CE-E8ECAF5F011B}"/>
                </a:ext>
              </a:extLst>
            </p:cNvPr>
            <p:cNvSpPr/>
            <p:nvPr/>
          </p:nvSpPr>
          <p:spPr>
            <a:xfrm>
              <a:off x="7004270" y="2286505"/>
              <a:ext cx="3099363" cy="13148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3;p58">
              <a:extLst>
                <a:ext uri="{FF2B5EF4-FFF2-40B4-BE49-F238E27FC236}">
                  <a16:creationId xmlns:a16="http://schemas.microsoft.com/office/drawing/2014/main" id="{DAAE5E50-8B10-D017-D975-6468E16CEF61}"/>
                </a:ext>
              </a:extLst>
            </p:cNvPr>
            <p:cNvSpPr txBox="1"/>
            <p:nvPr/>
          </p:nvSpPr>
          <p:spPr>
            <a:xfrm>
              <a:off x="7004270" y="2286505"/>
              <a:ext cx="3099363" cy="131488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n-ZA" sz="1600" b="1" dirty="0">
                  <a:solidFill>
                    <a:schemeClr val="lt1"/>
                  </a:solidFill>
                  <a:latin typeface="Century Gothic"/>
                  <a:ea typeface="Century Gothic"/>
                  <a:cs typeface="Century Gothic"/>
                  <a:sym typeface="Century Gothic"/>
                </a:rPr>
                <a:t>Effectively deleting image folders and extracted images once all data from the dataset has been used in accordance with DHS, and Kaggle regulatory rules</a:t>
              </a:r>
              <a:r>
                <a:rPr lang="en-ZA" sz="1600" dirty="0">
                  <a:solidFill>
                    <a:schemeClr val="lt1"/>
                  </a:solidFill>
                  <a:latin typeface="Century Gothic"/>
                  <a:ea typeface="Century Gothic"/>
                  <a:cs typeface="Century Gothic"/>
                  <a:sym typeface="Century Gothic"/>
                </a:rPr>
                <a:t>. </a:t>
              </a:r>
              <a:endParaRPr sz="1600" dirty="0">
                <a:solidFill>
                  <a:schemeClr val="lt1"/>
                </a:solidFill>
                <a:latin typeface="Century Gothic"/>
                <a:ea typeface="Century Gothic"/>
                <a:cs typeface="Century Gothic"/>
                <a:sym typeface="Century Gothic"/>
              </a:endParaRPr>
            </a:p>
          </p:txBody>
        </p:sp>
      </p:grpSp>
      <p:sp>
        <p:nvSpPr>
          <p:cNvPr id="22" name="Google Shape;845;p58">
            <a:extLst>
              <a:ext uri="{FF2B5EF4-FFF2-40B4-BE49-F238E27FC236}">
                <a16:creationId xmlns:a16="http://schemas.microsoft.com/office/drawing/2014/main" id="{E02D052A-7C89-F738-C08A-BD12C3D2423C}"/>
              </a:ext>
            </a:extLst>
          </p:cNvPr>
          <p:cNvSpPr txBox="1">
            <a:spLocks/>
          </p:cNvSpPr>
          <p:nvPr/>
        </p:nvSpPr>
        <p:spPr>
          <a:xfrm>
            <a:off x="1715293" y="845969"/>
            <a:ext cx="8761413" cy="7069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FFFFFF"/>
              </a:buClr>
              <a:buSzPts val="3600"/>
              <a:buFont typeface="Century Gothic"/>
              <a:buNone/>
            </a:pPr>
            <a:r>
              <a:rPr lang="en-ZA" sz="5000" b="1" i="1" dirty="0">
                <a:solidFill>
                  <a:srgbClr val="FFFFFF"/>
                </a:solidFill>
              </a:rPr>
              <a:t>Ethical Consideration</a:t>
            </a:r>
            <a:endParaRPr lang="en-ZA" sz="5000" b="1" i="1" dirty="0"/>
          </a:p>
        </p:txBody>
      </p:sp>
    </p:spTree>
    <p:extLst>
      <p:ext uri="{BB962C8B-B14F-4D97-AF65-F5344CB8AC3E}">
        <p14:creationId xmlns:p14="http://schemas.microsoft.com/office/powerpoint/2010/main" val="15960900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ost-it notes with writing&#10;&#10;AI-generated content may be incorrect.">
            <a:extLst>
              <a:ext uri="{FF2B5EF4-FFF2-40B4-BE49-F238E27FC236}">
                <a16:creationId xmlns:a16="http://schemas.microsoft.com/office/drawing/2014/main" id="{0BE184E3-1053-52A2-F758-C94028AA039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837473B0-CC2E-450A-ABE3-18F120FF3D39}">
                <a1611:picAttrSrcUrl xmlns:a1611="http://schemas.microsoft.com/office/drawing/2016/11/main" r:id="rId5"/>
              </a:ext>
            </a:extLst>
          </a:blip>
          <a:stretch>
            <a:fillRect/>
          </a:stretch>
        </p:blipFill>
        <p:spPr>
          <a:xfrm>
            <a:off x="0" y="0"/>
            <a:ext cx="12192000" cy="8132064"/>
          </a:xfrm>
          <a:prstGeom prst="rect">
            <a:avLst/>
          </a:prstGeom>
        </p:spPr>
      </p:pic>
      <p:sp>
        <p:nvSpPr>
          <p:cNvPr id="5" name="TextBox 4">
            <a:extLst>
              <a:ext uri="{FF2B5EF4-FFF2-40B4-BE49-F238E27FC236}">
                <a16:creationId xmlns:a16="http://schemas.microsoft.com/office/drawing/2014/main" id="{4DFE593B-5D9B-8BEA-2C18-E3AD449D5A71}"/>
              </a:ext>
            </a:extLst>
          </p:cNvPr>
          <p:cNvSpPr txBox="1"/>
          <p:nvPr/>
        </p:nvSpPr>
        <p:spPr>
          <a:xfrm>
            <a:off x="548640" y="2630321"/>
            <a:ext cx="11501120" cy="3582519"/>
          </a:xfrm>
          <a:prstGeom prst="rect">
            <a:avLst/>
          </a:prstGeom>
          <a:noFill/>
        </p:spPr>
        <p:txBody>
          <a:bodyPr wrap="square">
            <a:spAutoFit/>
          </a:bodyPr>
          <a:lstStyle/>
          <a:p>
            <a:pPr marL="0" lvl="0" indent="0" algn="l" rtl="0">
              <a:lnSpc>
                <a:spcPct val="90000"/>
              </a:lnSpc>
              <a:spcBef>
                <a:spcPts val="0"/>
              </a:spcBef>
              <a:spcAft>
                <a:spcPts val="0"/>
              </a:spcAft>
              <a:buSzPct val="79999"/>
              <a:buNone/>
            </a:pPr>
            <a:r>
              <a:rPr lang="en-ZA"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Our passenger screening algorithm integrates classification techniques for detecting anomalies in passengers, leveraging insights from </a:t>
            </a:r>
            <a:r>
              <a:rPr lang="en-ZA" sz="28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Ghassem</a:t>
            </a:r>
            <a:r>
              <a:rPr lang="en-ZA"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“Detecting Zones and Threat on 3D Body for Security in Airports using Deep Machine Learning” (2018) and Fuad Mahmud’s “Advancements in Airline Security: Evaluating Machine Learning Models for Threat Detection” (2024) to guide dataset extraction, preprocessing, model building, refinement, and evaluation, while ensuring ethical compliance with data security, public authorization, and privacy standards.</a:t>
            </a:r>
          </a:p>
        </p:txBody>
      </p:sp>
      <p:sp>
        <p:nvSpPr>
          <p:cNvPr id="6" name="TextBox 5">
            <a:extLst>
              <a:ext uri="{FF2B5EF4-FFF2-40B4-BE49-F238E27FC236}">
                <a16:creationId xmlns:a16="http://schemas.microsoft.com/office/drawing/2014/main" id="{9604C6F6-D2AC-F9D4-B441-1702A6A8A567}"/>
              </a:ext>
            </a:extLst>
          </p:cNvPr>
          <p:cNvSpPr txBox="1"/>
          <p:nvPr/>
        </p:nvSpPr>
        <p:spPr>
          <a:xfrm>
            <a:off x="3464560" y="568960"/>
            <a:ext cx="5669280" cy="1631216"/>
          </a:xfrm>
          <a:prstGeom prst="rect">
            <a:avLst/>
          </a:prstGeom>
          <a:noFill/>
        </p:spPr>
        <p:txBody>
          <a:bodyPr wrap="square" rtlCol="0">
            <a:spAutoFit/>
          </a:bodyPr>
          <a:lstStyle/>
          <a:p>
            <a:pPr algn="ctr"/>
            <a:r>
              <a:rPr lang="en-ZA" sz="5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Methodology</a:t>
            </a:r>
            <a:r>
              <a:rPr lang="en-ZA" sz="5000" b="1" dirty="0">
                <a:ln w="12700">
                  <a:solidFill>
                    <a:schemeClr val="accent5"/>
                  </a:solidFill>
                  <a:prstDash val="solid"/>
                </a:ln>
                <a:pattFill prst="ltDnDiag">
                  <a:fgClr>
                    <a:schemeClr val="accent5">
                      <a:lumMod val="60000"/>
                      <a:lumOff val="40000"/>
                    </a:schemeClr>
                  </a:fgClr>
                  <a:bgClr>
                    <a:schemeClr val="bg1"/>
                  </a:bgClr>
                </a:pattFill>
              </a:rPr>
              <a:t> </a:t>
            </a:r>
            <a:r>
              <a:rPr lang="en-ZA" sz="5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Summary</a:t>
            </a:r>
            <a:r>
              <a:rPr lang="en-ZA" sz="5000" b="1" dirty="0">
                <a:ln w="12700">
                  <a:solidFill>
                    <a:schemeClr val="accent5"/>
                  </a:solidFill>
                  <a:prstDash val="solid"/>
                </a:ln>
                <a:pattFill prst="ltDnDiag">
                  <a:fgClr>
                    <a:schemeClr val="accent5">
                      <a:lumMod val="60000"/>
                      <a:lumOff val="40000"/>
                    </a:schemeClr>
                  </a:fgClr>
                  <a:bgClr>
                    <a:schemeClr val="bg1"/>
                  </a:bgClr>
                </a:pattFill>
              </a:rPr>
              <a:t> </a:t>
            </a:r>
          </a:p>
        </p:txBody>
      </p:sp>
    </p:spTree>
    <p:extLst>
      <p:ext uri="{BB962C8B-B14F-4D97-AF65-F5344CB8AC3E}">
        <p14:creationId xmlns:p14="http://schemas.microsoft.com/office/powerpoint/2010/main" val="18582770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7"/>
        <p:cNvGrpSpPr/>
        <p:nvPr/>
      </p:nvGrpSpPr>
      <p:grpSpPr>
        <a:xfrm>
          <a:off x="0" y="0"/>
          <a:ext cx="0" cy="0"/>
          <a:chOff x="0" y="0"/>
          <a:chExt cx="0" cy="0"/>
        </a:xfrm>
      </p:grpSpPr>
      <p:grpSp>
        <p:nvGrpSpPr>
          <p:cNvPr id="878" name="Google Shape;878;p60"/>
          <p:cNvGrpSpPr/>
          <p:nvPr/>
        </p:nvGrpSpPr>
        <p:grpSpPr>
          <a:xfrm>
            <a:off x="0" y="0"/>
            <a:ext cx="12192000" cy="6858000"/>
            <a:chOff x="0" y="0"/>
            <a:chExt cx="12192000" cy="6858000"/>
          </a:xfrm>
        </p:grpSpPr>
        <p:sp>
          <p:nvSpPr>
            <p:cNvPr id="879" name="Google Shape;879;p60"/>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0" name="Google Shape;880;p6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881" name="Google Shape;881;p6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2" name="Google Shape;882;p6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83" name="Google Shape;883;p60"/>
          <p:cNvSpPr/>
          <p:nvPr/>
        </p:nvSpPr>
        <p:spPr>
          <a:xfrm>
            <a:off x="0" y="794"/>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884" name="Google Shape;884;p60"/>
          <p:cNvPicPr preferRelativeResize="0">
            <a:picLocks noGrp="1"/>
          </p:cNvPicPr>
          <p:nvPr>
            <p:ph type="pic" idx="2"/>
          </p:nvPr>
        </p:nvPicPr>
        <p:blipFill rotWithShape="1">
          <a:blip r:embed="rId4">
            <a:alphaModFix amt="35000"/>
          </a:blip>
          <a:srcRect t="12837" r="-1" b="29875"/>
          <a:stretch/>
        </p:blipFill>
        <p:spPr>
          <a:xfrm>
            <a:off x="474133" y="474133"/>
            <a:ext cx="11243734" cy="5909733"/>
          </a:xfrm>
          <a:prstGeom prst="rect">
            <a:avLst/>
          </a:prstGeom>
          <a:noFill/>
          <a:ln>
            <a:noFill/>
          </a:ln>
          <a:effectLst>
            <a:outerShdw blurRad="50800" dist="50800" dir="5400000" algn="tl" rotWithShape="0">
              <a:srgbClr val="000000">
                <a:alpha val="42745"/>
              </a:srgbClr>
            </a:outerShdw>
          </a:effectLst>
        </p:spPr>
      </p:pic>
      <p:sp>
        <p:nvSpPr>
          <p:cNvPr id="885" name="Google Shape;885;p60"/>
          <p:cNvSpPr txBox="1">
            <a:spLocks noGrp="1"/>
          </p:cNvSpPr>
          <p:nvPr>
            <p:ph type="title"/>
          </p:nvPr>
        </p:nvSpPr>
        <p:spPr>
          <a:xfrm>
            <a:off x="1154954" y="2099733"/>
            <a:ext cx="8827245" cy="2677648"/>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5400"/>
              <a:buFont typeface="Century Gothic"/>
              <a:buNone/>
            </a:pPr>
            <a:r>
              <a:rPr lang="en-ZA" sz="5400" dirty="0">
                <a:solidFill>
                  <a:srgbClr val="FFFFFF"/>
                </a:solidFill>
              </a:rPr>
              <a:t>List of Figures: Image Zoning </a:t>
            </a:r>
            <a:endParaRPr dirty="0"/>
          </a:p>
        </p:txBody>
      </p:sp>
      <p:sp>
        <p:nvSpPr>
          <p:cNvPr id="886" name="Google Shape;886;p60"/>
          <p:cNvSpPr txBox="1">
            <a:spLocks noGrp="1"/>
          </p:cNvSpPr>
          <p:nvPr>
            <p:ph type="body" idx="1"/>
          </p:nvPr>
        </p:nvSpPr>
        <p:spPr>
          <a:xfrm>
            <a:off x="1154954" y="4777380"/>
            <a:ext cx="8827245"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ZA" sz="1800" cap="none" dirty="0">
                <a:solidFill>
                  <a:srgbClr val="FFFFFF"/>
                </a:solidFill>
              </a:rPr>
              <a:t>FIGURE DISPLAYING ZONE CLASSIFICATION FOR PASSENGER SCREEN IDENTIFICATION </a:t>
            </a:r>
            <a:endParaRPr dirty="0"/>
          </a:p>
        </p:txBody>
      </p:sp>
      <p:sp>
        <p:nvSpPr>
          <p:cNvPr id="887" name="Google Shape;887;p6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1000"/>
                                        <p:tgtEl>
                                          <p:spTgt spid="885"/>
                                        </p:tgtEl>
                                      </p:cBhvr>
                                    </p:animEffect>
                                    <p:anim calcmode="lin" valueType="num">
                                      <p:cBhvr>
                                        <p:cTn id="8" dur="1000" fill="hold"/>
                                        <p:tgtEl>
                                          <p:spTgt spid="885"/>
                                        </p:tgtEl>
                                        <p:attrNameLst>
                                          <p:attrName>ppt_x</p:attrName>
                                        </p:attrNameLst>
                                      </p:cBhvr>
                                      <p:tavLst>
                                        <p:tav tm="0">
                                          <p:val>
                                            <p:strVal val="#ppt_x"/>
                                          </p:val>
                                        </p:tav>
                                        <p:tav tm="100000">
                                          <p:val>
                                            <p:strVal val="#ppt_x"/>
                                          </p:val>
                                        </p:tav>
                                      </p:tavLst>
                                    </p:anim>
                                    <p:anim calcmode="lin" valueType="num">
                                      <p:cBhvr>
                                        <p:cTn id="9" dur="1000" fill="hold"/>
                                        <p:tgtEl>
                                          <p:spTgt spid="88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884"/>
                                        </p:tgtEl>
                                        <p:attrNameLst>
                                          <p:attrName>style.visibility</p:attrName>
                                        </p:attrNameLst>
                                      </p:cBhvr>
                                      <p:to>
                                        <p:strVal val="visible"/>
                                      </p:to>
                                    </p:set>
                                    <p:animEffect transition="in" filter="barn(inVertical)">
                                      <p:cBhvr>
                                        <p:cTn id="13" dur="500"/>
                                        <p:tgtEl>
                                          <p:spTgt spid="884"/>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886">
                                            <p:txEl>
                                              <p:pRg st="0" end="0"/>
                                            </p:txEl>
                                          </p:spTgt>
                                        </p:tgtEl>
                                        <p:attrNameLst>
                                          <p:attrName>style.visibility</p:attrName>
                                        </p:attrNameLst>
                                      </p:cBhvr>
                                      <p:to>
                                        <p:strVal val="visible"/>
                                      </p:to>
                                    </p:set>
                                    <p:anim calcmode="lin" valueType="num">
                                      <p:cBhvr additive="base">
                                        <p:cTn id="17" dur="500" fill="hold"/>
                                        <p:tgtEl>
                                          <p:spTgt spid="88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 grpId="0"/>
      <p:bldP spid="8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1"/>
          <p:cNvSpPr txBox="1">
            <a:spLocks noGrp="1"/>
          </p:cNvSpPr>
          <p:nvPr>
            <p:ph type="title"/>
          </p:nvPr>
        </p:nvSpPr>
        <p:spPr>
          <a:xfrm>
            <a:off x="1681253" y="936437"/>
            <a:ext cx="8825659"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n-ZA" sz="4000" b="1" dirty="0"/>
              <a:t>List of Figures: Image Slicing</a:t>
            </a:r>
            <a:endParaRPr sz="4000" b="1" dirty="0"/>
          </a:p>
        </p:txBody>
      </p:sp>
      <p:sp>
        <p:nvSpPr>
          <p:cNvPr id="893" name="Google Shape;893;p61"/>
          <p:cNvSpPr txBox="1">
            <a:spLocks noGrp="1"/>
          </p:cNvSpPr>
          <p:nvPr>
            <p:ph type="body" idx="1"/>
          </p:nvPr>
        </p:nvSpPr>
        <p:spPr>
          <a:xfrm>
            <a:off x="1154954" y="4991818"/>
            <a:ext cx="3050438"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1920"/>
              <a:buNone/>
            </a:pPr>
            <a:r>
              <a:rPr lang="en-ZA" b="1" dirty="0"/>
              <a:t>Rear View</a:t>
            </a:r>
            <a:endParaRPr b="1" dirty="0"/>
          </a:p>
        </p:txBody>
      </p:sp>
      <p:sp>
        <p:nvSpPr>
          <p:cNvPr id="894" name="Google Shape;894;p61"/>
          <p:cNvSpPr txBox="1">
            <a:spLocks noGrp="1"/>
          </p:cNvSpPr>
          <p:nvPr>
            <p:ph type="body" idx="3"/>
          </p:nvPr>
        </p:nvSpPr>
        <p:spPr>
          <a:xfrm>
            <a:off x="1154954" y="5707622"/>
            <a:ext cx="3050438" cy="91795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360"/>
              <a:buNone/>
            </a:pPr>
            <a:r>
              <a:rPr lang="en-ZA" sz="1700" dirty="0"/>
              <a:t>Image Represents Rear View Slice from Image Processing</a:t>
            </a:r>
            <a:endParaRPr dirty="0"/>
          </a:p>
        </p:txBody>
      </p:sp>
      <p:sp>
        <p:nvSpPr>
          <p:cNvPr id="895" name="Google Shape;895;p61"/>
          <p:cNvSpPr txBox="1">
            <a:spLocks noGrp="1"/>
          </p:cNvSpPr>
          <p:nvPr>
            <p:ph type="body" idx="4"/>
          </p:nvPr>
        </p:nvSpPr>
        <p:spPr>
          <a:xfrm>
            <a:off x="4568864" y="4991818"/>
            <a:ext cx="3050438" cy="576263"/>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1920"/>
              <a:buNone/>
            </a:pPr>
            <a:r>
              <a:rPr lang="en-ZA" b="1" dirty="0"/>
              <a:t>Side View</a:t>
            </a:r>
            <a:endParaRPr b="1" dirty="0"/>
          </a:p>
        </p:txBody>
      </p:sp>
      <p:sp>
        <p:nvSpPr>
          <p:cNvPr id="896" name="Google Shape;896;p61"/>
          <p:cNvSpPr txBox="1">
            <a:spLocks noGrp="1"/>
          </p:cNvSpPr>
          <p:nvPr>
            <p:ph type="body" idx="6"/>
          </p:nvPr>
        </p:nvSpPr>
        <p:spPr>
          <a:xfrm>
            <a:off x="4568864" y="5707622"/>
            <a:ext cx="3050438" cy="917952"/>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spcBef>
                <a:spcPts val="0"/>
              </a:spcBef>
              <a:spcAft>
                <a:spcPts val="0"/>
              </a:spcAft>
              <a:buSzPct val="80000"/>
              <a:buNone/>
            </a:pPr>
            <a:r>
              <a:rPr lang="en-ZA" sz="1700" dirty="0"/>
              <a:t>Image Represents Side View Slice from Image Processing (Constitutes Left and Right Slice Views)</a:t>
            </a:r>
            <a:endParaRPr dirty="0"/>
          </a:p>
          <a:p>
            <a:pPr marL="0" lvl="0" indent="0" algn="l" rtl="0">
              <a:spcBef>
                <a:spcPts val="1000"/>
              </a:spcBef>
              <a:spcAft>
                <a:spcPts val="0"/>
              </a:spcAft>
              <a:buSzPct val="80000"/>
              <a:buNone/>
            </a:pPr>
            <a:endParaRPr dirty="0"/>
          </a:p>
        </p:txBody>
      </p:sp>
      <p:sp>
        <p:nvSpPr>
          <p:cNvPr id="897" name="Google Shape;897;p61"/>
          <p:cNvSpPr txBox="1">
            <a:spLocks noGrp="1"/>
          </p:cNvSpPr>
          <p:nvPr>
            <p:ph type="body" idx="7"/>
          </p:nvPr>
        </p:nvSpPr>
        <p:spPr>
          <a:xfrm>
            <a:off x="7982774" y="4991818"/>
            <a:ext cx="3051095" cy="57626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1920"/>
              <a:buNone/>
            </a:pPr>
            <a:r>
              <a:rPr lang="en-ZA" b="1" dirty="0"/>
              <a:t>Front View</a:t>
            </a:r>
            <a:endParaRPr b="1" dirty="0"/>
          </a:p>
        </p:txBody>
      </p:sp>
      <p:sp>
        <p:nvSpPr>
          <p:cNvPr id="898" name="Google Shape;898;p61"/>
          <p:cNvSpPr txBox="1">
            <a:spLocks noGrp="1"/>
          </p:cNvSpPr>
          <p:nvPr>
            <p:ph type="body" idx="9"/>
          </p:nvPr>
        </p:nvSpPr>
        <p:spPr>
          <a:xfrm>
            <a:off x="7982774" y="5707622"/>
            <a:ext cx="3051096" cy="91795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360"/>
              <a:buNone/>
            </a:pPr>
            <a:r>
              <a:rPr lang="en-ZA" sz="1700" dirty="0"/>
              <a:t>Image Represents Front View Slice from Image Processing</a:t>
            </a:r>
            <a:endParaRPr dirty="0"/>
          </a:p>
          <a:p>
            <a:pPr marL="0" lvl="0" indent="0" algn="l" rtl="0">
              <a:spcBef>
                <a:spcPts val="1000"/>
              </a:spcBef>
              <a:spcAft>
                <a:spcPts val="0"/>
              </a:spcAft>
              <a:buSzPts val="1120"/>
              <a:buNone/>
            </a:pPr>
            <a:endParaRPr dirty="0"/>
          </a:p>
        </p:txBody>
      </p:sp>
      <p:pic>
        <p:nvPicPr>
          <p:cNvPr id="899" name="Google Shape;899;p61"/>
          <p:cNvPicPr preferRelativeResize="0">
            <a:picLocks noGrp="1"/>
          </p:cNvPicPr>
          <p:nvPr>
            <p:ph type="pic" idx="2"/>
          </p:nvPr>
        </p:nvPicPr>
        <p:blipFill rotWithShape="1">
          <a:blip r:embed="rId3">
            <a:alphaModFix/>
          </a:blip>
          <a:srcRect t="20223" b="20222"/>
          <a:stretch/>
        </p:blipFill>
        <p:spPr>
          <a:xfrm>
            <a:off x="1334552" y="2443941"/>
            <a:ext cx="2691243" cy="2547877"/>
          </a:xfrm>
          <a:prstGeom prst="rect">
            <a:avLst/>
          </a:prstGeom>
          <a:noFill/>
          <a:ln>
            <a:noFill/>
          </a:ln>
          <a:effectLst>
            <a:outerShdw blurRad="50800" dist="50800" dir="5400000" algn="tl" rotWithShape="0">
              <a:srgbClr val="000000">
                <a:alpha val="42745"/>
              </a:srgbClr>
            </a:outerShdw>
          </a:effectLst>
        </p:spPr>
      </p:pic>
      <p:pic>
        <p:nvPicPr>
          <p:cNvPr id="900" name="Google Shape;900;p61" descr="A person with his hands up&#10;&#10;AI-generated content may be incorrect."/>
          <p:cNvPicPr preferRelativeResize="0">
            <a:picLocks noGrp="1"/>
          </p:cNvPicPr>
          <p:nvPr>
            <p:ph type="pic" idx="5"/>
          </p:nvPr>
        </p:nvPicPr>
        <p:blipFill rotWithShape="1">
          <a:blip r:embed="rId4">
            <a:alphaModFix/>
          </a:blip>
          <a:srcRect t="20318" b="20318"/>
          <a:stretch/>
        </p:blipFill>
        <p:spPr>
          <a:xfrm>
            <a:off x="4748462" y="2443942"/>
            <a:ext cx="2691243" cy="2547876"/>
          </a:xfrm>
          <a:prstGeom prst="rect">
            <a:avLst/>
          </a:prstGeom>
          <a:noFill/>
          <a:ln>
            <a:noFill/>
          </a:ln>
          <a:effectLst>
            <a:outerShdw blurRad="50800" dist="50800" dir="5400000" algn="tl" rotWithShape="0">
              <a:srgbClr val="000000">
                <a:alpha val="42745"/>
              </a:srgbClr>
            </a:outerShdw>
          </a:effectLst>
        </p:spPr>
      </p:pic>
      <p:pic>
        <p:nvPicPr>
          <p:cNvPr id="901" name="Google Shape;901;p61"/>
          <p:cNvPicPr preferRelativeResize="0">
            <a:picLocks noGrp="1"/>
          </p:cNvPicPr>
          <p:nvPr>
            <p:ph type="pic" idx="8"/>
          </p:nvPr>
        </p:nvPicPr>
        <p:blipFill rotWithShape="1">
          <a:blip r:embed="rId5">
            <a:alphaModFix/>
          </a:blip>
          <a:srcRect t="20222" b="20221"/>
          <a:stretch/>
        </p:blipFill>
        <p:spPr>
          <a:xfrm>
            <a:off x="8163031" y="2443942"/>
            <a:ext cx="2691242" cy="2547876"/>
          </a:xfrm>
          <a:prstGeom prst="rect">
            <a:avLst/>
          </a:prstGeom>
          <a:noFill/>
          <a:ln>
            <a:noFill/>
          </a:ln>
          <a:effectLst>
            <a:outerShdw blurRad="50800" dist="50800" dir="5400000" algn="tl" rotWithShape="0">
              <a:srgbClr val="000000">
                <a:alpha val="42745"/>
              </a:srgbClr>
            </a:outerShd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92"/>
                                        </p:tgtEl>
                                        <p:attrNameLst>
                                          <p:attrName>style.visibility</p:attrName>
                                        </p:attrNameLst>
                                      </p:cBhvr>
                                      <p:to>
                                        <p:strVal val="visible"/>
                                      </p:to>
                                    </p:set>
                                    <p:anim calcmode="lin" valueType="num">
                                      <p:cBhvr additive="base">
                                        <p:cTn id="7" dur="500" fill="hold"/>
                                        <p:tgtEl>
                                          <p:spTgt spid="892"/>
                                        </p:tgtEl>
                                        <p:attrNameLst>
                                          <p:attrName>ppt_x</p:attrName>
                                        </p:attrNameLst>
                                      </p:cBhvr>
                                      <p:tavLst>
                                        <p:tav tm="0">
                                          <p:val>
                                            <p:strVal val="#ppt_x"/>
                                          </p:val>
                                        </p:tav>
                                        <p:tav tm="100000">
                                          <p:val>
                                            <p:strVal val="#ppt_x"/>
                                          </p:val>
                                        </p:tav>
                                      </p:tavLst>
                                    </p:anim>
                                    <p:anim calcmode="lin" valueType="num">
                                      <p:cBhvr additive="base">
                                        <p:cTn id="8" dur="500" fill="hold"/>
                                        <p:tgtEl>
                                          <p:spTgt spid="8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99"/>
                                        </p:tgtEl>
                                        <p:attrNameLst>
                                          <p:attrName>style.visibility</p:attrName>
                                        </p:attrNameLst>
                                      </p:cBhvr>
                                      <p:to>
                                        <p:strVal val="visible"/>
                                      </p:to>
                                    </p:set>
                                    <p:animEffect transition="in" filter="barn(inVertical)">
                                      <p:cBhvr>
                                        <p:cTn id="12" dur="500"/>
                                        <p:tgtEl>
                                          <p:spTgt spid="899"/>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900"/>
                                        </p:tgtEl>
                                        <p:attrNameLst>
                                          <p:attrName>style.visibility</p:attrName>
                                        </p:attrNameLst>
                                      </p:cBhvr>
                                      <p:to>
                                        <p:strVal val="visible"/>
                                      </p:to>
                                    </p:set>
                                    <p:animEffect transition="in" filter="barn(inVertical)">
                                      <p:cBhvr>
                                        <p:cTn id="16" dur="500"/>
                                        <p:tgtEl>
                                          <p:spTgt spid="900"/>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901"/>
                                        </p:tgtEl>
                                        <p:attrNameLst>
                                          <p:attrName>style.visibility</p:attrName>
                                        </p:attrNameLst>
                                      </p:cBhvr>
                                      <p:to>
                                        <p:strVal val="visible"/>
                                      </p:to>
                                    </p:set>
                                    <p:animEffect transition="in" filter="barn(inVertical)">
                                      <p:cBhvr>
                                        <p:cTn id="20" dur="500"/>
                                        <p:tgtEl>
                                          <p:spTgt spid="901"/>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893">
                                            <p:txEl>
                                              <p:pRg st="0" end="0"/>
                                            </p:txEl>
                                          </p:spTgt>
                                        </p:tgtEl>
                                        <p:attrNameLst>
                                          <p:attrName>style.visibility</p:attrName>
                                        </p:attrNameLst>
                                      </p:cBhvr>
                                      <p:to>
                                        <p:strVal val="visible"/>
                                      </p:to>
                                    </p:set>
                                    <p:anim calcmode="lin" valueType="num">
                                      <p:cBhvr additive="base">
                                        <p:cTn id="24" dur="500" fill="hold"/>
                                        <p:tgtEl>
                                          <p:spTgt spid="89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9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95">
                                            <p:txEl>
                                              <p:pRg st="0" end="0"/>
                                            </p:txEl>
                                          </p:spTgt>
                                        </p:tgtEl>
                                        <p:attrNameLst>
                                          <p:attrName>style.visibility</p:attrName>
                                        </p:attrNameLst>
                                      </p:cBhvr>
                                      <p:to>
                                        <p:strVal val="visible"/>
                                      </p:to>
                                    </p:set>
                                    <p:anim calcmode="lin" valueType="num">
                                      <p:cBhvr additive="base">
                                        <p:cTn id="28" dur="500" fill="hold"/>
                                        <p:tgtEl>
                                          <p:spTgt spid="89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95">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97">
                                            <p:txEl>
                                              <p:pRg st="0" end="0"/>
                                            </p:txEl>
                                          </p:spTgt>
                                        </p:tgtEl>
                                        <p:attrNameLst>
                                          <p:attrName>style.visibility</p:attrName>
                                        </p:attrNameLst>
                                      </p:cBhvr>
                                      <p:to>
                                        <p:strVal val="visible"/>
                                      </p:to>
                                    </p:set>
                                    <p:anim calcmode="lin" valueType="num">
                                      <p:cBhvr additive="base">
                                        <p:cTn id="32" dur="500" fill="hold"/>
                                        <p:tgtEl>
                                          <p:spTgt spid="89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97">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94">
                                            <p:txEl>
                                              <p:pRg st="0" end="0"/>
                                            </p:txEl>
                                          </p:spTgt>
                                        </p:tgtEl>
                                        <p:attrNameLst>
                                          <p:attrName>style.visibility</p:attrName>
                                        </p:attrNameLst>
                                      </p:cBhvr>
                                      <p:to>
                                        <p:strVal val="visible"/>
                                      </p:to>
                                    </p:set>
                                    <p:anim calcmode="lin" valueType="num">
                                      <p:cBhvr additive="base">
                                        <p:cTn id="36" dur="500" fill="hold"/>
                                        <p:tgtEl>
                                          <p:spTgt spid="894">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94">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96">
                                            <p:txEl>
                                              <p:pRg st="0" end="0"/>
                                            </p:txEl>
                                          </p:spTgt>
                                        </p:tgtEl>
                                        <p:attrNameLst>
                                          <p:attrName>style.visibility</p:attrName>
                                        </p:attrNameLst>
                                      </p:cBhvr>
                                      <p:to>
                                        <p:strVal val="visible"/>
                                      </p:to>
                                    </p:set>
                                    <p:anim calcmode="lin" valueType="num">
                                      <p:cBhvr additive="base">
                                        <p:cTn id="40" dur="500" fill="hold"/>
                                        <p:tgtEl>
                                          <p:spTgt spid="89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89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898">
                                            <p:txEl>
                                              <p:pRg st="0" end="0"/>
                                            </p:txEl>
                                          </p:spTgt>
                                        </p:tgtEl>
                                        <p:attrNameLst>
                                          <p:attrName>style.visibility</p:attrName>
                                        </p:attrNameLst>
                                      </p:cBhvr>
                                      <p:to>
                                        <p:strVal val="visible"/>
                                      </p:to>
                                    </p:set>
                                    <p:anim calcmode="lin" valueType="num">
                                      <p:cBhvr additive="base">
                                        <p:cTn id="44" dur="500" fill="hold"/>
                                        <p:tgtEl>
                                          <p:spTgt spid="898">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89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p:bldP spid="893" grpId="0" build="p"/>
      <p:bldP spid="894" grpId="0" build="p"/>
      <p:bldP spid="895" grpId="0" build="p"/>
      <p:bldP spid="896" grpId="0" build="p"/>
      <p:bldP spid="89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ock and key with a key coming out of the head&#10;&#10;AI-generated content may be incorrect.">
            <a:extLst>
              <a:ext uri="{FF2B5EF4-FFF2-40B4-BE49-F238E27FC236}">
                <a16:creationId xmlns:a16="http://schemas.microsoft.com/office/drawing/2014/main" id="{FC510776-6080-AF01-7221-D55CB64973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3" name="Flowchart: Process 2">
            <a:extLst>
              <a:ext uri="{FF2B5EF4-FFF2-40B4-BE49-F238E27FC236}">
                <a16:creationId xmlns:a16="http://schemas.microsoft.com/office/drawing/2014/main" id="{D171D922-0F33-2045-E116-3383C27BAA9F}"/>
              </a:ext>
            </a:extLst>
          </p:cNvPr>
          <p:cNvSpPr/>
          <p:nvPr/>
        </p:nvSpPr>
        <p:spPr>
          <a:xfrm>
            <a:off x="0" y="0"/>
            <a:ext cx="6096000" cy="3429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4" name="Flowchart: Process 3">
            <a:extLst>
              <a:ext uri="{FF2B5EF4-FFF2-40B4-BE49-F238E27FC236}">
                <a16:creationId xmlns:a16="http://schemas.microsoft.com/office/drawing/2014/main" id="{7055913D-0618-8417-0715-092DA3A85644}"/>
              </a:ext>
            </a:extLst>
          </p:cNvPr>
          <p:cNvSpPr/>
          <p:nvPr/>
        </p:nvSpPr>
        <p:spPr>
          <a:xfrm>
            <a:off x="0" y="3429000"/>
            <a:ext cx="6096000" cy="3429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Flowchart: Process 4">
            <a:extLst>
              <a:ext uri="{FF2B5EF4-FFF2-40B4-BE49-F238E27FC236}">
                <a16:creationId xmlns:a16="http://schemas.microsoft.com/office/drawing/2014/main" id="{5676ACF1-320F-D2A0-4A3A-50AB19E7EDAC}"/>
              </a:ext>
            </a:extLst>
          </p:cNvPr>
          <p:cNvSpPr/>
          <p:nvPr/>
        </p:nvSpPr>
        <p:spPr>
          <a:xfrm>
            <a:off x="6096000" y="0"/>
            <a:ext cx="6096000" cy="3429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lowchart: Process 5">
            <a:extLst>
              <a:ext uri="{FF2B5EF4-FFF2-40B4-BE49-F238E27FC236}">
                <a16:creationId xmlns:a16="http://schemas.microsoft.com/office/drawing/2014/main" id="{6E1A5B8D-E703-BEEF-DA52-EC5AB4C6FE19}"/>
              </a:ext>
            </a:extLst>
          </p:cNvPr>
          <p:cNvSpPr/>
          <p:nvPr/>
        </p:nvSpPr>
        <p:spPr>
          <a:xfrm>
            <a:off x="6096000" y="3429000"/>
            <a:ext cx="6096000" cy="34290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Google Shape;931;p65" title="XGBoost.png">
            <a:extLst>
              <a:ext uri="{FF2B5EF4-FFF2-40B4-BE49-F238E27FC236}">
                <a16:creationId xmlns:a16="http://schemas.microsoft.com/office/drawing/2014/main" id="{E2E095CE-ACEA-E1C8-0FF7-35A2B8AB8DC4}"/>
              </a:ext>
            </a:extLst>
          </p:cNvPr>
          <p:cNvPicPr preferRelativeResize="0"/>
          <p:nvPr/>
        </p:nvPicPr>
        <p:blipFill>
          <a:blip r:embed="rId5">
            <a:alphaModFix/>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0" y="0"/>
            <a:ext cx="6096000" cy="3429000"/>
          </a:xfrm>
          <a:prstGeom prst="rect">
            <a:avLst/>
          </a:prstGeom>
          <a:noFill/>
          <a:ln w="28575">
            <a:solidFill>
              <a:schemeClr val="tx1"/>
            </a:solidFill>
          </a:ln>
        </p:spPr>
      </p:pic>
      <p:pic>
        <p:nvPicPr>
          <p:cNvPr id="8" name="Google Shape;939;p66" title="RandomForest.png">
            <a:extLst>
              <a:ext uri="{FF2B5EF4-FFF2-40B4-BE49-F238E27FC236}">
                <a16:creationId xmlns:a16="http://schemas.microsoft.com/office/drawing/2014/main" id="{6968436A-2E32-0FC9-774D-804D34B12EEB}"/>
              </a:ext>
            </a:extLst>
          </p:cNvPr>
          <p:cNvPicPr preferRelativeResize="0"/>
          <p:nvPr/>
        </p:nvPicPr>
        <p:blipFill>
          <a:blip r:embed="rId7">
            <a:alphaModFix/>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6096000" y="0"/>
            <a:ext cx="6096000" cy="3429000"/>
          </a:xfrm>
          <a:prstGeom prst="rect">
            <a:avLst/>
          </a:prstGeom>
          <a:noFill/>
          <a:ln w="28575">
            <a:solidFill>
              <a:schemeClr val="tx1"/>
            </a:solidFill>
          </a:ln>
        </p:spPr>
      </p:pic>
      <p:pic>
        <p:nvPicPr>
          <p:cNvPr id="9" name="Google Shape;947;p67" title="SVM.png">
            <a:extLst>
              <a:ext uri="{FF2B5EF4-FFF2-40B4-BE49-F238E27FC236}">
                <a16:creationId xmlns:a16="http://schemas.microsoft.com/office/drawing/2014/main" id="{CFF1A7D0-1C73-EC2E-7C92-303A8E0F8252}"/>
              </a:ext>
            </a:extLst>
          </p:cNvPr>
          <p:cNvPicPr preferRelativeResize="0"/>
          <p:nvPr/>
        </p:nvPicPr>
        <p:blipFill>
          <a:blip r:embed="rId9">
            <a:alphaModFix/>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 y="3429000"/>
            <a:ext cx="6095999" cy="3429000"/>
          </a:xfrm>
          <a:prstGeom prst="rect">
            <a:avLst/>
          </a:prstGeom>
          <a:noFill/>
          <a:ln w="28575">
            <a:solidFill>
              <a:schemeClr val="tx1"/>
            </a:solidFill>
          </a:ln>
        </p:spPr>
      </p:pic>
      <p:pic>
        <p:nvPicPr>
          <p:cNvPr id="10" name="Google Shape;954;p68" title="CNN.png">
            <a:extLst>
              <a:ext uri="{FF2B5EF4-FFF2-40B4-BE49-F238E27FC236}">
                <a16:creationId xmlns:a16="http://schemas.microsoft.com/office/drawing/2014/main" id="{54BBCD38-6FD3-3FC0-3268-7AFD6A4DAD20}"/>
              </a:ext>
            </a:extLst>
          </p:cNvPr>
          <p:cNvPicPr preferRelativeResize="0"/>
          <p:nvPr/>
        </p:nvPicPr>
        <p:blipFill>
          <a:blip r:embed="rId11">
            <a:alphaModFix/>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6001" y="3429000"/>
            <a:ext cx="6096000" cy="3429000"/>
          </a:xfrm>
          <a:prstGeom prst="rect">
            <a:avLst/>
          </a:prstGeom>
          <a:noFill/>
          <a:ln w="28575">
            <a:solidFill>
              <a:schemeClr val="tx1"/>
            </a:solidFill>
          </a:ln>
        </p:spPr>
      </p:pic>
      <p:sp>
        <p:nvSpPr>
          <p:cNvPr id="11" name="TextBox 10">
            <a:extLst>
              <a:ext uri="{FF2B5EF4-FFF2-40B4-BE49-F238E27FC236}">
                <a16:creationId xmlns:a16="http://schemas.microsoft.com/office/drawing/2014/main" id="{9CA3B594-B655-3231-373F-CC3F94A01CA2}"/>
              </a:ext>
            </a:extLst>
          </p:cNvPr>
          <p:cNvSpPr txBox="1"/>
          <p:nvPr/>
        </p:nvSpPr>
        <p:spPr>
          <a:xfrm>
            <a:off x="152400" y="137160"/>
            <a:ext cx="1290320" cy="400110"/>
          </a:xfrm>
          <a:prstGeom prst="rect">
            <a:avLst/>
          </a:prstGeom>
          <a:noFill/>
        </p:spPr>
        <p:txBody>
          <a:bodyPr wrap="square" rtlCol="0">
            <a:spAutoFit/>
          </a:bodyPr>
          <a:lstStyle/>
          <a:p>
            <a:r>
              <a:rPr lang="en-ZA" sz="2000" b="1" dirty="0"/>
              <a:t>XGBoost</a:t>
            </a:r>
          </a:p>
        </p:txBody>
      </p:sp>
      <p:sp>
        <p:nvSpPr>
          <p:cNvPr id="12" name="TextBox 11">
            <a:extLst>
              <a:ext uri="{FF2B5EF4-FFF2-40B4-BE49-F238E27FC236}">
                <a16:creationId xmlns:a16="http://schemas.microsoft.com/office/drawing/2014/main" id="{0E0164E1-D741-9F19-1087-A392658CDA91}"/>
              </a:ext>
            </a:extLst>
          </p:cNvPr>
          <p:cNvSpPr txBox="1"/>
          <p:nvPr/>
        </p:nvSpPr>
        <p:spPr>
          <a:xfrm>
            <a:off x="5471160" y="2971800"/>
            <a:ext cx="914400" cy="914400"/>
          </a:xfrm>
          <a:prstGeom prst="rect">
            <a:avLst/>
          </a:prstGeom>
          <a:noFill/>
        </p:spPr>
        <p:txBody>
          <a:bodyPr wrap="square" rtlCol="0">
            <a:spAutoFit/>
          </a:bodyPr>
          <a:lstStyle/>
          <a:p>
            <a:endParaRPr lang="en-ZA" dirty="0"/>
          </a:p>
        </p:txBody>
      </p:sp>
      <p:sp>
        <p:nvSpPr>
          <p:cNvPr id="13" name="TextBox 12">
            <a:extLst>
              <a:ext uri="{FF2B5EF4-FFF2-40B4-BE49-F238E27FC236}">
                <a16:creationId xmlns:a16="http://schemas.microsoft.com/office/drawing/2014/main" id="{616E6787-E4DD-93CE-9459-4944B1C1F30E}"/>
              </a:ext>
            </a:extLst>
          </p:cNvPr>
          <p:cNvSpPr txBox="1"/>
          <p:nvPr/>
        </p:nvSpPr>
        <p:spPr>
          <a:xfrm>
            <a:off x="2900680" y="2228671"/>
            <a:ext cx="6243320" cy="2400657"/>
          </a:xfrm>
          <a:prstGeom prst="rect">
            <a:avLst/>
          </a:prstGeom>
          <a:noFill/>
        </p:spPr>
        <p:txBody>
          <a:bodyPr wrap="square" rtlCol="0">
            <a:spAutoFit/>
          </a:bodyPr>
          <a:lstStyle/>
          <a:p>
            <a:pPr algn="ctr"/>
            <a:r>
              <a:rPr lang="en-ZA" sz="5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Different Machine learning algorithms Visualized</a:t>
            </a:r>
          </a:p>
        </p:txBody>
      </p:sp>
    </p:spTree>
    <p:extLst>
      <p:ext uri="{BB962C8B-B14F-4D97-AF65-F5344CB8AC3E}">
        <p14:creationId xmlns:p14="http://schemas.microsoft.com/office/powerpoint/2010/main" val="29922150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500"/>
                                        <p:tgtEl>
                                          <p:spTgt spid="13">
                                            <p:txEl>
                                              <p:pRg st="0" end="0"/>
                                            </p:txEl>
                                          </p:spTgt>
                                        </p:tgtEl>
                                      </p:cBhvr>
                                    </p:animEffect>
                                    <p:set>
                                      <p:cBhvr>
                                        <p:cTn id="7" dur="1" fill="hold">
                                          <p:stCondLst>
                                            <p:cond delay="499"/>
                                          </p:stCondLst>
                                        </p:cTn>
                                        <p:tgtEl>
                                          <p:spTgt spid="13">
                                            <p:txEl>
                                              <p:pRg st="0" end="0"/>
                                            </p:txEl>
                                          </p:spTgt>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1"/>
          <p:cNvSpPr txBox="1">
            <a:spLocks noGrp="1"/>
          </p:cNvSpPr>
          <p:nvPr>
            <p:ph type="title"/>
          </p:nvPr>
        </p:nvSpPr>
        <p:spPr>
          <a:xfrm>
            <a:off x="1539950" y="973675"/>
            <a:ext cx="9585900" cy="707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ZA" sz="4400" dirty="0">
                <a:solidFill>
                  <a:schemeClr val="lt1"/>
                </a:solidFill>
                <a:latin typeface="Calibri"/>
                <a:ea typeface="Calibri"/>
                <a:cs typeface="Calibri"/>
                <a:sym typeface="Calibri"/>
              </a:rPr>
              <a:t>Data Splitting Strategy (e.g., train/test/validation):</a:t>
            </a:r>
            <a:endParaRPr dirty="0">
              <a:solidFill>
                <a:schemeClr val="lt1"/>
              </a:solidFill>
            </a:endParaRPr>
          </a:p>
        </p:txBody>
      </p:sp>
      <p:pic>
        <p:nvPicPr>
          <p:cNvPr id="973" name="Google Shape;973;p71"/>
          <p:cNvPicPr preferRelativeResize="0"/>
          <p:nvPr/>
        </p:nvPicPr>
        <p:blipFill>
          <a:blip r:embed="rId3">
            <a:alphaModFix/>
          </a:blip>
          <a:stretch>
            <a:fillRect/>
          </a:stretch>
        </p:blipFill>
        <p:spPr>
          <a:xfrm>
            <a:off x="556180" y="2422689"/>
            <a:ext cx="11123629" cy="2328419"/>
          </a:xfrm>
          <a:prstGeom prst="rect">
            <a:avLst/>
          </a:prstGeom>
          <a:noFill/>
          <a:ln>
            <a:noFill/>
          </a:ln>
        </p:spPr>
      </p:pic>
      <p:sp>
        <p:nvSpPr>
          <p:cNvPr id="974" name="Google Shape;974;p71"/>
          <p:cNvSpPr txBox="1"/>
          <p:nvPr/>
        </p:nvSpPr>
        <p:spPr>
          <a:xfrm>
            <a:off x="556180" y="4850600"/>
            <a:ext cx="11123629" cy="15219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ZA" sz="1800" dirty="0">
                <a:solidFill>
                  <a:schemeClr val="dk1"/>
                </a:solidFill>
              </a:rPr>
              <a:t>Hence the split ratio is based on 80% training to 20% testing evaluation, indicating more training time for model accuracy and effectiveness, and reduced testing time with reliance training emphasis, to which stratification is emphasized based on </a:t>
            </a:r>
            <a:r>
              <a:rPr lang="en-ZA" sz="1800" dirty="0" err="1">
                <a:solidFill>
                  <a:schemeClr val="dk1"/>
                </a:solidFill>
              </a:rPr>
              <a:t>y_encoded</a:t>
            </a:r>
            <a:r>
              <a:rPr lang="en-ZA" sz="1800" dirty="0">
                <a:solidFill>
                  <a:schemeClr val="dk1"/>
                </a:solidFill>
              </a:rPr>
              <a:t> labels encoded to transform y labels into numeric data by create a proportional balanced between the image files (a3daps) and the encoded labels (stage1_labels.csv), and CNN model efficiency is prioritized, during overfitting, and extended training, hence ditching the validation set. </a:t>
            </a:r>
            <a:endParaRPr sz="1800" dirty="0">
              <a:solidFill>
                <a:srgbClr val="3F3F3F"/>
              </a:solidFill>
              <a:latin typeface="Century Gothic"/>
              <a:ea typeface="Century Gothic"/>
              <a:cs typeface="Century Gothic"/>
              <a:sym typeface="Century Gothic"/>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72"/>
                                        </p:tgtEl>
                                        <p:attrNameLst>
                                          <p:attrName>style.visibility</p:attrName>
                                        </p:attrNameLst>
                                      </p:cBhvr>
                                      <p:to>
                                        <p:strVal val="visible"/>
                                      </p:to>
                                    </p:set>
                                    <p:animEffect transition="in" filter="fade">
                                      <p:cBhvr>
                                        <p:cTn id="7" dur="1000"/>
                                        <p:tgtEl>
                                          <p:spTgt spid="972"/>
                                        </p:tgtEl>
                                      </p:cBhvr>
                                    </p:animEffect>
                                    <p:anim calcmode="lin" valueType="num">
                                      <p:cBhvr>
                                        <p:cTn id="8" dur="1000" fill="hold"/>
                                        <p:tgtEl>
                                          <p:spTgt spid="972"/>
                                        </p:tgtEl>
                                        <p:attrNameLst>
                                          <p:attrName>ppt_x</p:attrName>
                                        </p:attrNameLst>
                                      </p:cBhvr>
                                      <p:tavLst>
                                        <p:tav tm="0">
                                          <p:val>
                                            <p:strVal val="#ppt_x"/>
                                          </p:val>
                                        </p:tav>
                                        <p:tav tm="100000">
                                          <p:val>
                                            <p:strVal val="#ppt_x"/>
                                          </p:val>
                                        </p:tav>
                                      </p:tavLst>
                                    </p:anim>
                                    <p:anim calcmode="lin" valueType="num">
                                      <p:cBhvr>
                                        <p:cTn id="9" dur="1000" fill="hold"/>
                                        <p:tgtEl>
                                          <p:spTgt spid="9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73"/>
                                        </p:tgtEl>
                                        <p:attrNameLst>
                                          <p:attrName>style.visibility</p:attrName>
                                        </p:attrNameLst>
                                      </p:cBhvr>
                                      <p:to>
                                        <p:strVal val="visible"/>
                                      </p:to>
                                    </p:set>
                                    <p:animEffect transition="in" filter="fade">
                                      <p:cBhvr>
                                        <p:cTn id="13" dur="1000"/>
                                        <p:tgtEl>
                                          <p:spTgt spid="973"/>
                                        </p:tgtEl>
                                      </p:cBhvr>
                                    </p:animEffect>
                                    <p:anim calcmode="lin" valueType="num">
                                      <p:cBhvr>
                                        <p:cTn id="14" dur="1000" fill="hold"/>
                                        <p:tgtEl>
                                          <p:spTgt spid="973"/>
                                        </p:tgtEl>
                                        <p:attrNameLst>
                                          <p:attrName>ppt_x</p:attrName>
                                        </p:attrNameLst>
                                      </p:cBhvr>
                                      <p:tavLst>
                                        <p:tav tm="0">
                                          <p:val>
                                            <p:strVal val="#ppt_x"/>
                                          </p:val>
                                        </p:tav>
                                        <p:tav tm="100000">
                                          <p:val>
                                            <p:strVal val="#ppt_x"/>
                                          </p:val>
                                        </p:tav>
                                      </p:tavLst>
                                    </p:anim>
                                    <p:anim calcmode="lin" valueType="num">
                                      <p:cBhvr>
                                        <p:cTn id="15" dur="1000" fill="hold"/>
                                        <p:tgtEl>
                                          <p:spTgt spid="97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74"/>
                                        </p:tgtEl>
                                        <p:attrNameLst>
                                          <p:attrName>style.visibility</p:attrName>
                                        </p:attrNameLst>
                                      </p:cBhvr>
                                      <p:to>
                                        <p:strVal val="visible"/>
                                      </p:to>
                                    </p:set>
                                    <p:animEffect transition="in" filter="fade">
                                      <p:cBhvr>
                                        <p:cTn id="19" dur="1000"/>
                                        <p:tgtEl>
                                          <p:spTgt spid="974"/>
                                        </p:tgtEl>
                                      </p:cBhvr>
                                    </p:animEffect>
                                    <p:anim calcmode="lin" valueType="num">
                                      <p:cBhvr>
                                        <p:cTn id="20" dur="1000" fill="hold"/>
                                        <p:tgtEl>
                                          <p:spTgt spid="974"/>
                                        </p:tgtEl>
                                        <p:attrNameLst>
                                          <p:attrName>ppt_x</p:attrName>
                                        </p:attrNameLst>
                                      </p:cBhvr>
                                      <p:tavLst>
                                        <p:tav tm="0">
                                          <p:val>
                                            <p:strVal val="#ppt_x"/>
                                          </p:val>
                                        </p:tav>
                                        <p:tav tm="100000">
                                          <p:val>
                                            <p:strVal val="#ppt_x"/>
                                          </p:val>
                                        </p:tav>
                                      </p:tavLst>
                                    </p:anim>
                                    <p:anim calcmode="lin" valueType="num">
                                      <p:cBhvr>
                                        <p:cTn id="21" dur="1000" fill="hold"/>
                                        <p:tgtEl>
                                          <p:spTgt spid="9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p:bldP spid="97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7"/>
        <p:cNvGrpSpPr/>
        <p:nvPr/>
      </p:nvGrpSpPr>
      <p:grpSpPr>
        <a:xfrm>
          <a:off x="0" y="0"/>
          <a:ext cx="0" cy="0"/>
          <a:chOff x="0" y="0"/>
          <a:chExt cx="0" cy="0"/>
        </a:xfrm>
      </p:grpSpPr>
      <p:sp>
        <p:nvSpPr>
          <p:cNvPr id="348" name="Google Shape;348;p25"/>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49" name="Google Shape;349;p25" descr="A close up of a circuit board&#10;&#10;AI-generated content may be incorrect."/>
          <p:cNvPicPr preferRelativeResize="0"/>
          <p:nvPr/>
        </p:nvPicPr>
        <p:blipFill rotWithShape="1">
          <a:blip r:embed="rId3">
            <a:alphaModFix amt="40000"/>
          </a:blip>
          <a:srcRect/>
          <a:stretch/>
        </p:blipFill>
        <p:spPr>
          <a:xfrm>
            <a:off x="0" y="-10"/>
            <a:ext cx="12192000" cy="6858000"/>
          </a:xfrm>
          <a:prstGeom prst="rect">
            <a:avLst/>
          </a:prstGeom>
          <a:noFill/>
          <a:ln>
            <a:noFill/>
          </a:ln>
        </p:spPr>
      </p:pic>
      <p:sp>
        <p:nvSpPr>
          <p:cNvPr id="350" name="Google Shape;350;p25"/>
          <p:cNvSpPr txBox="1">
            <a:spLocks noGrp="1"/>
          </p:cNvSpPr>
          <p:nvPr>
            <p:ph type="title"/>
          </p:nvPr>
        </p:nvSpPr>
        <p:spPr>
          <a:xfrm>
            <a:off x="1715282" y="930648"/>
            <a:ext cx="8761413" cy="70696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600"/>
              <a:buFont typeface="Century Gothic"/>
              <a:buNone/>
            </a:pPr>
            <a:r>
              <a:rPr lang="en-ZA" sz="4000" b="1" dirty="0">
                <a:solidFill>
                  <a:schemeClr val="lt1"/>
                </a:solidFill>
              </a:rPr>
              <a:t>Introduction</a:t>
            </a:r>
            <a:endParaRPr sz="4000" b="1" dirty="0"/>
          </a:p>
        </p:txBody>
      </p:sp>
      <p:sp>
        <p:nvSpPr>
          <p:cNvPr id="351" name="Google Shape;351;p25"/>
          <p:cNvSpPr txBox="1">
            <a:spLocks noGrp="1"/>
          </p:cNvSpPr>
          <p:nvPr>
            <p:ph type="body" idx="1"/>
          </p:nvPr>
        </p:nvSpPr>
        <p:spPr>
          <a:xfrm>
            <a:off x="809100" y="1945176"/>
            <a:ext cx="10573800" cy="4515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760"/>
              <a:buChar char="►"/>
            </a:pPr>
            <a:r>
              <a:rPr lang="en-ZA" sz="2200" dirty="0">
                <a:solidFill>
                  <a:schemeClr val="lt1"/>
                </a:solidFill>
              </a:rPr>
              <a:t>Primary Model tested will be a Support Vector Machine (SVM), compared with the Convolutional Neural Networks (CNN) and lastly some other models like XGBoost and Random Forest models. </a:t>
            </a:r>
            <a:endParaRPr dirty="0"/>
          </a:p>
          <a:p>
            <a:pPr marL="342900" lvl="0" indent="-342900" algn="l" rtl="0">
              <a:lnSpc>
                <a:spcPct val="90000"/>
              </a:lnSpc>
              <a:spcBef>
                <a:spcPts val="1000"/>
              </a:spcBef>
              <a:spcAft>
                <a:spcPts val="0"/>
              </a:spcAft>
              <a:buSzPts val="1760"/>
              <a:buChar char="►"/>
            </a:pPr>
            <a:r>
              <a:rPr lang="en-ZA" sz="2200" dirty="0">
                <a:solidFill>
                  <a:schemeClr val="lt1"/>
                </a:solidFill>
              </a:rPr>
              <a:t>The algorithms created previously for passenger screening was before some of the latest advances in techniques used by data scientists, newer techniques can be used to maybe speed up the process or improve the accuracy in detection of illegal or banned items on people passing through airport security.</a:t>
            </a:r>
            <a:endParaRPr dirty="0"/>
          </a:p>
          <a:p>
            <a:pPr marL="342900" lvl="0" indent="-342900" algn="l" rtl="0">
              <a:lnSpc>
                <a:spcPct val="90000"/>
              </a:lnSpc>
              <a:spcBef>
                <a:spcPts val="1000"/>
              </a:spcBef>
              <a:spcAft>
                <a:spcPts val="0"/>
              </a:spcAft>
              <a:buSzPts val="1760"/>
              <a:buChar char="►"/>
            </a:pPr>
            <a:r>
              <a:rPr lang="en-ZA" sz="2200" dirty="0">
                <a:solidFill>
                  <a:schemeClr val="lt1"/>
                </a:solidFill>
              </a:rPr>
              <a:t>This project will assist in showing if some of the newer techniques are better at discerning items, faster, more accurate and more performative towards processing power or hardware requirements. </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anim calcmode="lin" valueType="num">
                                      <p:cBhvr>
                                        <p:cTn id="8" dur="1000" fill="hold"/>
                                        <p:tgtEl>
                                          <p:spTgt spid="350"/>
                                        </p:tgtEl>
                                        <p:attrNameLst>
                                          <p:attrName>ppt_x</p:attrName>
                                        </p:attrNameLst>
                                      </p:cBhvr>
                                      <p:tavLst>
                                        <p:tav tm="0">
                                          <p:val>
                                            <p:strVal val="#ppt_x"/>
                                          </p:val>
                                        </p:tav>
                                        <p:tav tm="100000">
                                          <p:val>
                                            <p:strVal val="#ppt_x"/>
                                          </p:val>
                                        </p:tav>
                                      </p:tavLst>
                                    </p:anim>
                                    <p:anim calcmode="lin" valueType="num">
                                      <p:cBhvr>
                                        <p:cTn id="9" dur="1000" fill="hold"/>
                                        <p:tgtEl>
                                          <p:spTgt spid="3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351">
                                            <p:txEl>
                                              <p:pRg st="0" end="0"/>
                                            </p:txEl>
                                          </p:spTgt>
                                        </p:tgtEl>
                                        <p:attrNameLst>
                                          <p:attrName>style.visibility</p:attrName>
                                        </p:attrNameLst>
                                      </p:cBhvr>
                                      <p:to>
                                        <p:strVal val="visible"/>
                                      </p:to>
                                    </p:set>
                                    <p:animEffect transition="in" filter="wipe(down)">
                                      <p:cBhvr>
                                        <p:cTn id="13" dur="500"/>
                                        <p:tgtEl>
                                          <p:spTgt spid="351">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1">
                                            <p:txEl>
                                              <p:pRg st="1" end="1"/>
                                            </p:txEl>
                                          </p:spTgt>
                                        </p:tgtEl>
                                        <p:attrNameLst>
                                          <p:attrName>style.visibility</p:attrName>
                                        </p:attrNameLst>
                                      </p:cBhvr>
                                      <p:to>
                                        <p:strVal val="visible"/>
                                      </p:to>
                                    </p:set>
                                    <p:animEffect transition="in" filter="wipe(down)">
                                      <p:cBhvr>
                                        <p:cTn id="16" dur="500"/>
                                        <p:tgtEl>
                                          <p:spTgt spid="351">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1">
                                            <p:txEl>
                                              <p:pRg st="2" end="2"/>
                                            </p:txEl>
                                          </p:spTgt>
                                        </p:tgtEl>
                                        <p:attrNameLst>
                                          <p:attrName>style.visibility</p:attrName>
                                        </p:attrNameLst>
                                      </p:cBhvr>
                                      <p:to>
                                        <p:strVal val="visible"/>
                                      </p:to>
                                    </p:set>
                                    <p:animEffect transition="in" filter="wipe(down)">
                                      <p:cBhvr>
                                        <p:cTn id="19" dur="500"/>
                                        <p:tgtEl>
                                          <p:spTgt spid="3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5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image of a person in space&#10;&#10;AI-generated content may be incorrect.">
            <a:extLst>
              <a:ext uri="{FF2B5EF4-FFF2-40B4-BE49-F238E27FC236}">
                <a16:creationId xmlns:a16="http://schemas.microsoft.com/office/drawing/2014/main" id="{A88B7ECB-DDA1-9DCF-5F94-FEA777C5E93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4" name="Google Shape;981;p72">
            <a:extLst>
              <a:ext uri="{FF2B5EF4-FFF2-40B4-BE49-F238E27FC236}">
                <a16:creationId xmlns:a16="http://schemas.microsoft.com/office/drawing/2014/main" id="{88371888-C291-8FD6-BD95-69849ADE1694}"/>
              </a:ext>
            </a:extLst>
          </p:cNvPr>
          <p:cNvPicPr preferRelativeResize="0"/>
          <p:nvPr/>
        </p:nvPicPr>
        <p:blipFill>
          <a:blip r:embed="rId5">
            <a:alphaModFix/>
          </a:blip>
          <a:stretch>
            <a:fillRect/>
          </a:stretch>
        </p:blipFill>
        <p:spPr>
          <a:xfrm>
            <a:off x="0" y="0"/>
            <a:ext cx="6004560" cy="3429000"/>
          </a:xfrm>
          <a:prstGeom prst="rect">
            <a:avLst/>
          </a:prstGeom>
          <a:noFill/>
          <a:ln>
            <a:noFill/>
          </a:ln>
        </p:spPr>
      </p:pic>
      <p:pic>
        <p:nvPicPr>
          <p:cNvPr id="5" name="Google Shape;982;p72">
            <a:extLst>
              <a:ext uri="{FF2B5EF4-FFF2-40B4-BE49-F238E27FC236}">
                <a16:creationId xmlns:a16="http://schemas.microsoft.com/office/drawing/2014/main" id="{FE677C8E-78A1-54AF-52FB-F9F67D1F86DA}"/>
              </a:ext>
            </a:extLst>
          </p:cNvPr>
          <p:cNvPicPr preferRelativeResize="0"/>
          <p:nvPr/>
        </p:nvPicPr>
        <p:blipFill>
          <a:blip r:embed="rId6">
            <a:alphaModFix/>
          </a:blip>
          <a:stretch>
            <a:fillRect/>
          </a:stretch>
        </p:blipFill>
        <p:spPr>
          <a:xfrm>
            <a:off x="6004560" y="3429001"/>
            <a:ext cx="6187440" cy="3429000"/>
          </a:xfrm>
          <a:prstGeom prst="rect">
            <a:avLst/>
          </a:prstGeom>
          <a:noFill/>
          <a:ln>
            <a:noFill/>
          </a:ln>
        </p:spPr>
      </p:pic>
      <p:sp>
        <p:nvSpPr>
          <p:cNvPr id="7" name="TextBox 6">
            <a:extLst>
              <a:ext uri="{FF2B5EF4-FFF2-40B4-BE49-F238E27FC236}">
                <a16:creationId xmlns:a16="http://schemas.microsoft.com/office/drawing/2014/main" id="{A205F643-17F4-2F81-231C-B31001127ADC}"/>
              </a:ext>
            </a:extLst>
          </p:cNvPr>
          <p:cNvSpPr txBox="1"/>
          <p:nvPr/>
        </p:nvSpPr>
        <p:spPr>
          <a:xfrm>
            <a:off x="0" y="4235560"/>
            <a:ext cx="6187440" cy="1815882"/>
          </a:xfrm>
          <a:prstGeom prst="rect">
            <a:avLst/>
          </a:prstGeom>
          <a:noFill/>
        </p:spPr>
        <p:txBody>
          <a:bodyPr wrap="square">
            <a:spAutoFit/>
          </a:bodyPr>
          <a:lstStyle/>
          <a:p>
            <a:pPr marL="457200" lvl="0" indent="-457200">
              <a:buClr>
                <a:schemeClr val="bg1"/>
              </a:buClr>
              <a:buSzPct val="100000"/>
              <a:buFont typeface="Wingdings" panose="05000000000000000000" pitchFamily="2" charset="2"/>
              <a:buChar char="q"/>
            </a:pPr>
            <a:r>
              <a:rPr lang="en-ZA" sz="2800" dirty="0">
                <a:solidFill>
                  <a:schemeClr val="bg1"/>
                </a:solidFill>
                <a:sym typeface="Calibri"/>
              </a:rPr>
              <a:t>Determines relationship differences between imbalances during the threat detection system’s performance</a:t>
            </a:r>
          </a:p>
        </p:txBody>
      </p:sp>
      <p:sp>
        <p:nvSpPr>
          <p:cNvPr id="8" name="TextBox 7">
            <a:extLst>
              <a:ext uri="{FF2B5EF4-FFF2-40B4-BE49-F238E27FC236}">
                <a16:creationId xmlns:a16="http://schemas.microsoft.com/office/drawing/2014/main" id="{5B983393-7673-7591-C671-0F7738E9017F}"/>
              </a:ext>
            </a:extLst>
          </p:cNvPr>
          <p:cNvSpPr txBox="1"/>
          <p:nvPr/>
        </p:nvSpPr>
        <p:spPr>
          <a:xfrm>
            <a:off x="7244080" y="745004"/>
            <a:ext cx="4053840" cy="1938992"/>
          </a:xfrm>
          <a:prstGeom prst="rect">
            <a:avLst/>
          </a:prstGeom>
          <a:noFill/>
        </p:spPr>
        <p:txBody>
          <a:bodyPr wrap="square" rtlCol="0">
            <a:spAutoFit/>
          </a:bodyPr>
          <a:lstStyle/>
          <a:p>
            <a:pPr marL="457200" indent="-457200">
              <a:buClr>
                <a:schemeClr val="bg1"/>
              </a:buClr>
              <a:buFont typeface="Wingdings" panose="05000000000000000000" pitchFamily="2" charset="2"/>
              <a:buChar char="q"/>
            </a:pPr>
            <a:r>
              <a:rPr lang="en-ZA" sz="3000" dirty="0">
                <a:solidFill>
                  <a:schemeClr val="bg1"/>
                </a:solidFill>
              </a:rPr>
              <a:t>Displayed ROC Curve</a:t>
            </a:r>
          </a:p>
          <a:p>
            <a:pPr marL="457200" indent="-457200">
              <a:buClr>
                <a:schemeClr val="bg1"/>
              </a:buClr>
              <a:buFont typeface="Wingdings" panose="05000000000000000000" pitchFamily="2" charset="2"/>
              <a:buChar char="q"/>
            </a:pPr>
            <a:r>
              <a:rPr lang="en-ZA" sz="3000" dirty="0">
                <a:solidFill>
                  <a:schemeClr val="bg1"/>
                </a:solidFill>
              </a:rPr>
              <a:t>Feature’s AUC Threshold </a:t>
            </a:r>
          </a:p>
        </p:txBody>
      </p:sp>
      <p:sp>
        <p:nvSpPr>
          <p:cNvPr id="9" name="TextBox 8">
            <a:extLst>
              <a:ext uri="{FF2B5EF4-FFF2-40B4-BE49-F238E27FC236}">
                <a16:creationId xmlns:a16="http://schemas.microsoft.com/office/drawing/2014/main" id="{B64D5CAA-838F-F6FD-6D87-A2F84D9FF755}"/>
              </a:ext>
            </a:extLst>
          </p:cNvPr>
          <p:cNvSpPr txBox="1"/>
          <p:nvPr/>
        </p:nvSpPr>
        <p:spPr>
          <a:xfrm>
            <a:off x="3002280" y="2683996"/>
            <a:ext cx="6304280" cy="707886"/>
          </a:xfrm>
          <a:prstGeom prst="rect">
            <a:avLst/>
          </a:prstGeom>
          <a:noFill/>
        </p:spPr>
        <p:txBody>
          <a:bodyPr wrap="square" rtlCol="0">
            <a:spAutoFit/>
          </a:bodyPr>
          <a:lstStyle/>
          <a:p>
            <a:pPr algn="ctr"/>
            <a:r>
              <a:rPr lang="en-ZA" sz="4000" b="1" dirty="0">
                <a:ln w="22225">
                  <a:solidFill>
                    <a:schemeClr val="accent2"/>
                  </a:solidFill>
                  <a:prstDash val="solid"/>
                </a:ln>
                <a:solidFill>
                  <a:schemeClr val="accent2">
                    <a:lumMod val="40000"/>
                    <a:lumOff val="60000"/>
                  </a:schemeClr>
                </a:solidFill>
              </a:rPr>
              <a:t>ROC Curves</a:t>
            </a:r>
          </a:p>
        </p:txBody>
      </p:sp>
    </p:spTree>
    <p:extLst>
      <p:ext uri="{BB962C8B-B14F-4D97-AF65-F5344CB8AC3E}">
        <p14:creationId xmlns:p14="http://schemas.microsoft.com/office/powerpoint/2010/main" val="38605895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right)">
                                      <p:cBhvr>
                                        <p:cTn id="22" dur="500"/>
                                        <p:tgtEl>
                                          <p:spTgt spid="8">
                                            <p:txEl>
                                              <p:pRg st="0" end="0"/>
                                            </p:txEl>
                                          </p:spTgt>
                                        </p:tgtEl>
                                      </p:cBhvr>
                                    </p:animEffect>
                                  </p:childTnLst>
                                </p:cTn>
                              </p:par>
                              <p:par>
                                <p:cTn id="23" presetID="22" presetClass="entr" presetSubtype="2"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right)">
                                      <p:cBhvr>
                                        <p:cTn id="2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49;p25" descr="A close up of a circuit board">
            <a:extLst>
              <a:ext uri="{FF2B5EF4-FFF2-40B4-BE49-F238E27FC236}">
                <a16:creationId xmlns:a16="http://schemas.microsoft.com/office/drawing/2014/main" id="{FFCB3FE1-B42B-FBCE-8C0E-E32D45DB0FC6}"/>
              </a:ext>
            </a:extLst>
          </p:cNvPr>
          <p:cNvPicPr preferRelativeResize="0"/>
          <p:nvPr/>
        </p:nvPicPr>
        <p:blipFill rotWithShape="1">
          <a:blip r:embed="rId3">
            <a:alphaModFix amt="40000"/>
          </a:blip>
          <a:srcRect/>
          <a:stretch/>
        </p:blipFill>
        <p:spPr>
          <a:xfrm>
            <a:off x="0" y="-10"/>
            <a:ext cx="12192000" cy="6858000"/>
          </a:xfrm>
          <a:prstGeom prst="rect">
            <a:avLst/>
          </a:prstGeom>
          <a:noFill/>
          <a:ln>
            <a:noFill/>
          </a:ln>
        </p:spPr>
      </p:pic>
      <p:pic>
        <p:nvPicPr>
          <p:cNvPr id="5" name="Google Shape;991;p73">
            <a:extLst>
              <a:ext uri="{FF2B5EF4-FFF2-40B4-BE49-F238E27FC236}">
                <a16:creationId xmlns:a16="http://schemas.microsoft.com/office/drawing/2014/main" id="{AB28E736-B232-33DE-BEA4-5AB255B81169}"/>
              </a:ext>
            </a:extLst>
          </p:cNvPr>
          <p:cNvPicPr preferRelativeResize="0"/>
          <p:nvPr/>
        </p:nvPicPr>
        <p:blipFill>
          <a:blip r:embed="rId4">
            <a:alphaModFix/>
          </a:blip>
          <a:stretch>
            <a:fillRect/>
          </a:stretch>
        </p:blipFill>
        <p:spPr>
          <a:xfrm>
            <a:off x="0" y="0"/>
            <a:ext cx="6096000" cy="3312160"/>
          </a:xfrm>
          <a:prstGeom prst="rect">
            <a:avLst/>
          </a:prstGeom>
          <a:noFill/>
          <a:ln>
            <a:noFill/>
          </a:ln>
        </p:spPr>
      </p:pic>
      <p:pic>
        <p:nvPicPr>
          <p:cNvPr id="6" name="Google Shape;992;p73">
            <a:extLst>
              <a:ext uri="{FF2B5EF4-FFF2-40B4-BE49-F238E27FC236}">
                <a16:creationId xmlns:a16="http://schemas.microsoft.com/office/drawing/2014/main" id="{A7A463E3-BF8F-09CB-7E9A-1AD140BA475E}"/>
              </a:ext>
            </a:extLst>
          </p:cNvPr>
          <p:cNvPicPr preferRelativeResize="0"/>
          <p:nvPr/>
        </p:nvPicPr>
        <p:blipFill>
          <a:blip r:embed="rId5">
            <a:alphaModFix/>
          </a:blip>
          <a:stretch>
            <a:fillRect/>
          </a:stretch>
        </p:blipFill>
        <p:spPr>
          <a:xfrm>
            <a:off x="6096000" y="3312160"/>
            <a:ext cx="6096000" cy="3545830"/>
          </a:xfrm>
          <a:prstGeom prst="rect">
            <a:avLst/>
          </a:prstGeom>
          <a:noFill/>
          <a:ln>
            <a:noFill/>
          </a:ln>
        </p:spPr>
      </p:pic>
      <p:sp>
        <p:nvSpPr>
          <p:cNvPr id="8" name="TextBox 7">
            <a:extLst>
              <a:ext uri="{FF2B5EF4-FFF2-40B4-BE49-F238E27FC236}">
                <a16:creationId xmlns:a16="http://schemas.microsoft.com/office/drawing/2014/main" id="{72122997-1FEB-ADFE-0252-7FDC763CF9AC}"/>
              </a:ext>
            </a:extLst>
          </p:cNvPr>
          <p:cNvSpPr txBox="1"/>
          <p:nvPr/>
        </p:nvSpPr>
        <p:spPr>
          <a:xfrm>
            <a:off x="0" y="3961690"/>
            <a:ext cx="6096000" cy="2246769"/>
          </a:xfrm>
          <a:prstGeom prst="rect">
            <a:avLst/>
          </a:prstGeom>
          <a:noFill/>
        </p:spPr>
        <p:txBody>
          <a:bodyPr wrap="square">
            <a:spAutoFit/>
          </a:bodyPr>
          <a:lstStyle/>
          <a:p>
            <a:r>
              <a:rPr lang="en-ZA" sz="2000" b="1" dirty="0">
                <a:solidFill>
                  <a:schemeClr val="tx1"/>
                </a:solidFill>
              </a:rPr>
              <a:t>Disseminating the classification report as performance table, provides a clear consensus when summarizing performance outputs based on the model’s functionality, not just because of table structure similarity but also because readability and scalability of summarized numeric values</a:t>
            </a:r>
          </a:p>
        </p:txBody>
      </p:sp>
      <p:sp>
        <p:nvSpPr>
          <p:cNvPr id="9" name="TextBox 8">
            <a:extLst>
              <a:ext uri="{FF2B5EF4-FFF2-40B4-BE49-F238E27FC236}">
                <a16:creationId xmlns:a16="http://schemas.microsoft.com/office/drawing/2014/main" id="{705F32F7-268F-AE20-A06F-40D098D316FB}"/>
              </a:ext>
            </a:extLst>
          </p:cNvPr>
          <p:cNvSpPr txBox="1"/>
          <p:nvPr/>
        </p:nvSpPr>
        <p:spPr>
          <a:xfrm>
            <a:off x="7406640" y="994360"/>
            <a:ext cx="3291840" cy="1323439"/>
          </a:xfrm>
          <a:prstGeom prst="rect">
            <a:avLst/>
          </a:prstGeom>
          <a:noFill/>
        </p:spPr>
        <p:txBody>
          <a:bodyPr wrap="square" rtlCol="0">
            <a:spAutoFit/>
          </a:bodyPr>
          <a:lstStyle/>
          <a:p>
            <a:pPr algn="ctr"/>
            <a:r>
              <a:rPr lang="en-ZA" sz="4000" b="1" i="1" dirty="0"/>
              <a:t>Performance Table</a:t>
            </a:r>
          </a:p>
        </p:txBody>
      </p:sp>
    </p:spTree>
    <p:extLst>
      <p:ext uri="{BB962C8B-B14F-4D97-AF65-F5344CB8AC3E}">
        <p14:creationId xmlns:p14="http://schemas.microsoft.com/office/powerpoint/2010/main" val="27574729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5A11-43F4-86A2-54E3-196A0CE819B0}"/>
              </a:ext>
            </a:extLst>
          </p:cNvPr>
          <p:cNvSpPr>
            <a:spLocks noGrp="1"/>
          </p:cNvSpPr>
          <p:nvPr>
            <p:ph type="title"/>
          </p:nvPr>
        </p:nvSpPr>
        <p:spPr>
          <a:xfrm>
            <a:off x="1154954" y="2287088"/>
            <a:ext cx="4351025" cy="2283824"/>
          </a:xfrm>
        </p:spPr>
        <p:txBody>
          <a:bodyPr wrap="square" anchor="ctr">
            <a:normAutofit/>
          </a:bodyPr>
          <a:lstStyle/>
          <a:p>
            <a:pPr algn="ctr"/>
            <a:r>
              <a:rPr lang="en-ZA" sz="5000" b="1" i="1" dirty="0"/>
              <a:t>Error Analysis</a:t>
            </a:r>
          </a:p>
        </p:txBody>
      </p:sp>
      <p:sp>
        <p:nvSpPr>
          <p:cNvPr id="3" name="Text Placeholder 2">
            <a:extLst>
              <a:ext uri="{FF2B5EF4-FFF2-40B4-BE49-F238E27FC236}">
                <a16:creationId xmlns:a16="http://schemas.microsoft.com/office/drawing/2014/main" id="{15747CD4-0D8F-9FD0-FEF5-3D2CA40D5AD1}"/>
              </a:ext>
            </a:extLst>
          </p:cNvPr>
          <p:cNvSpPr>
            <a:spLocks noGrp="1"/>
          </p:cNvSpPr>
          <p:nvPr>
            <p:ph type="body" idx="1"/>
          </p:nvPr>
        </p:nvSpPr>
        <p:spPr>
          <a:xfrm>
            <a:off x="6458679" y="2153920"/>
            <a:ext cx="4351025" cy="2401148"/>
          </a:xfrm>
        </p:spPr>
        <p:txBody>
          <a:bodyPr wrap="square" anchor="ctr">
            <a:noAutofit/>
          </a:bodyPr>
          <a:lstStyle/>
          <a:p>
            <a:pPr lvl="0" indent="-457200">
              <a:lnSpc>
                <a:spcPct val="90000"/>
              </a:lnSpc>
              <a:spcBef>
                <a:spcPts val="640"/>
              </a:spcBef>
              <a:buSzPts val="3200"/>
              <a:buFont typeface="Wingdings" panose="05000000000000000000" pitchFamily="2" charset="2"/>
              <a:buChar char="q"/>
            </a:pPr>
            <a:r>
              <a:rPr lang="en-ZA" sz="2300" b="1" i="1" dirty="0">
                <a:solidFill>
                  <a:schemeClr val="tx1"/>
                </a:solidFill>
              </a:rPr>
              <a:t>Overfitting &amp; Underfitting controlled with cross-validation</a:t>
            </a:r>
          </a:p>
          <a:p>
            <a:pPr indent="-457200">
              <a:lnSpc>
                <a:spcPct val="90000"/>
              </a:lnSpc>
              <a:spcBef>
                <a:spcPts val="640"/>
              </a:spcBef>
              <a:buSzPts val="3200"/>
              <a:buFont typeface="Wingdings" panose="05000000000000000000" pitchFamily="2" charset="2"/>
              <a:buChar char="q"/>
            </a:pPr>
            <a:r>
              <a:rPr lang="en-ZA" sz="2300" b="1" i="1" dirty="0">
                <a:solidFill>
                  <a:schemeClr val="tx1"/>
                </a:solidFill>
              </a:rPr>
              <a:t>Model Controlled Selection For Image Recognition </a:t>
            </a:r>
          </a:p>
          <a:p>
            <a:pPr lvl="0" indent="-457200">
              <a:lnSpc>
                <a:spcPct val="90000"/>
              </a:lnSpc>
              <a:spcBef>
                <a:spcPts val="1440"/>
              </a:spcBef>
              <a:buSzPts val="3200"/>
              <a:buFont typeface="Wingdings" panose="05000000000000000000" pitchFamily="2" charset="2"/>
              <a:buChar char="q"/>
            </a:pPr>
            <a:r>
              <a:rPr lang="en-ZA" sz="2300" b="1" i="1" dirty="0">
                <a:solidFill>
                  <a:schemeClr val="tx1"/>
                </a:solidFill>
              </a:rPr>
              <a:t>Orientation &amp; Clothing Affected results</a:t>
            </a:r>
          </a:p>
          <a:p>
            <a:pPr indent="-457200">
              <a:lnSpc>
                <a:spcPct val="90000"/>
              </a:lnSpc>
              <a:spcBef>
                <a:spcPts val="1440"/>
              </a:spcBef>
              <a:buSzPts val="3200"/>
              <a:buFont typeface="Wingdings" panose="05000000000000000000" pitchFamily="2" charset="2"/>
              <a:buChar char="q"/>
            </a:pPr>
            <a:r>
              <a:rPr lang="en-ZA" sz="2300" b="1" i="1" dirty="0">
                <a:solidFill>
                  <a:schemeClr val="tx1"/>
                </a:solidFill>
              </a:rPr>
              <a:t>Code Adaption To Orientation vs Zone Segmentation </a:t>
            </a:r>
          </a:p>
          <a:p>
            <a:pPr lvl="0" indent="-457200">
              <a:lnSpc>
                <a:spcPct val="90000"/>
              </a:lnSpc>
              <a:spcBef>
                <a:spcPts val="1440"/>
              </a:spcBef>
              <a:buSzPts val="3200"/>
              <a:buFont typeface="Wingdings" panose="05000000000000000000" pitchFamily="2" charset="2"/>
              <a:buChar char="q"/>
            </a:pPr>
            <a:r>
              <a:rPr lang="en-ZA" sz="2300" b="1" i="1" dirty="0">
                <a:solidFill>
                  <a:schemeClr val="tx1"/>
                </a:solidFill>
              </a:rPr>
              <a:t>Random Forest reduced bias, handled noise well</a:t>
            </a:r>
          </a:p>
          <a:p>
            <a:pPr indent="-457200">
              <a:lnSpc>
                <a:spcPct val="90000"/>
              </a:lnSpc>
              <a:spcBef>
                <a:spcPts val="1440"/>
              </a:spcBef>
              <a:buSzPts val="3200"/>
              <a:buFont typeface="Wingdings" panose="05000000000000000000" pitchFamily="2" charset="2"/>
              <a:buChar char="q"/>
            </a:pPr>
            <a:r>
              <a:rPr lang="en-ZA" sz="2300" b="1" i="1" dirty="0">
                <a:solidFill>
                  <a:schemeClr val="tx1"/>
                </a:solidFill>
              </a:rPr>
              <a:t>Limited Time Consumption &amp; Processing Capabilities </a:t>
            </a:r>
          </a:p>
        </p:txBody>
      </p:sp>
    </p:spTree>
    <p:extLst>
      <p:ext uri="{BB962C8B-B14F-4D97-AF65-F5344CB8AC3E}">
        <p14:creationId xmlns:p14="http://schemas.microsoft.com/office/powerpoint/2010/main" val="15007582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528"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anim calcmode="lin" valueType="num">
                                      <p:cBhvr>
                                        <p:cTn id="16" dur="5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7" dur="500" fill="hold"/>
                                        <p:tgtEl>
                                          <p:spTgt spid="3">
                                            <p:txEl>
                                              <p:pRg st="0" end="0"/>
                                            </p:txEl>
                                          </p:spTgt>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53" presetClass="entr" presetSubtype="52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anim calcmode="lin" valueType="num">
                                      <p:cBhvr>
                                        <p:cTn id="24" dur="500" fill="hold"/>
                                        <p:tgtEl>
                                          <p:spTgt spid="3">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3">
                                            <p:txEl>
                                              <p:pRg st="1" end="1"/>
                                            </p:txEl>
                                          </p:spTgt>
                                        </p:tgtEl>
                                        <p:attrNameLst>
                                          <p:attrName>ppt_y</p:attrName>
                                        </p:attrNameLst>
                                      </p:cBhvr>
                                      <p:tavLst>
                                        <p:tav tm="0">
                                          <p:val>
                                            <p:fltVal val="0.5"/>
                                          </p:val>
                                        </p:tav>
                                        <p:tav tm="100000">
                                          <p:val>
                                            <p:strVal val="#ppt_y"/>
                                          </p:val>
                                        </p:tav>
                                      </p:tavLst>
                                    </p:anim>
                                  </p:childTnLst>
                                </p:cTn>
                              </p:par>
                            </p:childTnLst>
                          </p:cTn>
                        </p:par>
                        <p:par>
                          <p:cTn id="26" fill="hold">
                            <p:stCondLst>
                              <p:cond delay="1500"/>
                            </p:stCondLst>
                            <p:childTnLst>
                              <p:par>
                                <p:cTn id="27" presetID="53" presetClass="entr" presetSubtype="528" fill="hold"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anim calcmode="lin" valueType="num">
                                      <p:cBhvr>
                                        <p:cTn id="32" dur="500" fill="hold"/>
                                        <p:tgtEl>
                                          <p:spTgt spid="3">
                                            <p:txEl>
                                              <p:pRg st="2" end="2"/>
                                            </p:txEl>
                                          </p:spTgt>
                                        </p:tgtEl>
                                        <p:attrNameLst>
                                          <p:attrName>ppt_x</p:attrName>
                                        </p:attrNameLst>
                                      </p:cBhvr>
                                      <p:tavLst>
                                        <p:tav tm="0">
                                          <p:val>
                                            <p:fltVal val="0.5"/>
                                          </p:val>
                                        </p:tav>
                                        <p:tav tm="100000">
                                          <p:val>
                                            <p:strVal val="#ppt_x"/>
                                          </p:val>
                                        </p:tav>
                                      </p:tavLst>
                                    </p:anim>
                                    <p:anim calcmode="lin" valueType="num">
                                      <p:cBhvr>
                                        <p:cTn id="33" dur="500" fill="hold"/>
                                        <p:tgtEl>
                                          <p:spTgt spid="3">
                                            <p:txEl>
                                              <p:pRg st="2" end="2"/>
                                            </p:txEl>
                                          </p:spTgt>
                                        </p:tgtEl>
                                        <p:attrNameLst>
                                          <p:attrName>ppt_y</p:attrName>
                                        </p:attrNameLst>
                                      </p:cBhvr>
                                      <p:tavLst>
                                        <p:tav tm="0">
                                          <p:val>
                                            <p:fltVal val="0.5"/>
                                          </p:val>
                                        </p:tav>
                                        <p:tav tm="100000">
                                          <p:val>
                                            <p:strVal val="#ppt_y"/>
                                          </p:val>
                                        </p:tav>
                                      </p:tavLst>
                                    </p:anim>
                                  </p:childTnLst>
                                </p:cTn>
                              </p:par>
                            </p:childTnLst>
                          </p:cTn>
                        </p:par>
                        <p:par>
                          <p:cTn id="34" fill="hold">
                            <p:stCondLst>
                              <p:cond delay="2000"/>
                            </p:stCondLst>
                            <p:childTnLst>
                              <p:par>
                                <p:cTn id="35" presetID="53" presetClass="entr" presetSubtype="528" fill="hold"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9" dur="500"/>
                                        <p:tgtEl>
                                          <p:spTgt spid="3">
                                            <p:txEl>
                                              <p:pRg st="3" end="3"/>
                                            </p:txEl>
                                          </p:spTgt>
                                        </p:tgtEl>
                                      </p:cBhvr>
                                    </p:animEffect>
                                    <p:anim calcmode="lin" valueType="num">
                                      <p:cBhvr>
                                        <p:cTn id="40" dur="500" fill="hold"/>
                                        <p:tgtEl>
                                          <p:spTgt spid="3">
                                            <p:txEl>
                                              <p:pRg st="3" end="3"/>
                                            </p:txEl>
                                          </p:spTgt>
                                        </p:tgtEl>
                                        <p:attrNameLst>
                                          <p:attrName>ppt_x</p:attrName>
                                        </p:attrNameLst>
                                      </p:cBhvr>
                                      <p:tavLst>
                                        <p:tav tm="0">
                                          <p:val>
                                            <p:fltVal val="0.5"/>
                                          </p:val>
                                        </p:tav>
                                        <p:tav tm="100000">
                                          <p:val>
                                            <p:strVal val="#ppt_x"/>
                                          </p:val>
                                        </p:tav>
                                      </p:tavLst>
                                    </p:anim>
                                    <p:anim calcmode="lin" valueType="num">
                                      <p:cBhvr>
                                        <p:cTn id="41" dur="500" fill="hold"/>
                                        <p:tgtEl>
                                          <p:spTgt spid="3">
                                            <p:txEl>
                                              <p:pRg st="3" end="3"/>
                                            </p:txEl>
                                          </p:spTgt>
                                        </p:tgtEl>
                                        <p:attrNameLst>
                                          <p:attrName>ppt_y</p:attrName>
                                        </p:attrNameLst>
                                      </p:cBhvr>
                                      <p:tavLst>
                                        <p:tav tm="0">
                                          <p:val>
                                            <p:fltVal val="0.5"/>
                                          </p:val>
                                        </p:tav>
                                        <p:tav tm="100000">
                                          <p:val>
                                            <p:strVal val="#ppt_y"/>
                                          </p:val>
                                        </p:tav>
                                      </p:tavLst>
                                    </p:anim>
                                  </p:childTnLst>
                                </p:cTn>
                              </p:par>
                            </p:childTnLst>
                          </p:cTn>
                        </p:par>
                        <p:par>
                          <p:cTn id="42" fill="hold">
                            <p:stCondLst>
                              <p:cond delay="2500"/>
                            </p:stCondLst>
                            <p:childTnLst>
                              <p:par>
                                <p:cTn id="43" presetID="53" presetClass="entr" presetSubtype="528" fill="hold" nodeType="after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p:cTn id="4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3">
                                            <p:txEl>
                                              <p:pRg st="4" end="4"/>
                                            </p:txEl>
                                          </p:spTgt>
                                        </p:tgtEl>
                                      </p:cBhvr>
                                    </p:animEffect>
                                    <p:anim calcmode="lin" valueType="num">
                                      <p:cBhvr>
                                        <p:cTn id="48" dur="500" fill="hold"/>
                                        <p:tgtEl>
                                          <p:spTgt spid="3">
                                            <p:txEl>
                                              <p:pRg st="4" end="4"/>
                                            </p:txEl>
                                          </p:spTgt>
                                        </p:tgtEl>
                                        <p:attrNameLst>
                                          <p:attrName>ppt_x</p:attrName>
                                        </p:attrNameLst>
                                      </p:cBhvr>
                                      <p:tavLst>
                                        <p:tav tm="0">
                                          <p:val>
                                            <p:fltVal val="0.5"/>
                                          </p:val>
                                        </p:tav>
                                        <p:tav tm="100000">
                                          <p:val>
                                            <p:strVal val="#ppt_x"/>
                                          </p:val>
                                        </p:tav>
                                      </p:tavLst>
                                    </p:anim>
                                    <p:anim calcmode="lin" valueType="num">
                                      <p:cBhvr>
                                        <p:cTn id="49" dur="500" fill="hold"/>
                                        <p:tgtEl>
                                          <p:spTgt spid="3">
                                            <p:txEl>
                                              <p:pRg st="4" end="4"/>
                                            </p:txEl>
                                          </p:spTgt>
                                        </p:tgtEl>
                                        <p:attrNameLst>
                                          <p:attrName>ppt_y</p:attrName>
                                        </p:attrNameLst>
                                      </p:cBhvr>
                                      <p:tavLst>
                                        <p:tav tm="0">
                                          <p:val>
                                            <p:fltVal val="0.5"/>
                                          </p:val>
                                        </p:tav>
                                        <p:tav tm="100000">
                                          <p:val>
                                            <p:strVal val="#ppt_y"/>
                                          </p:val>
                                        </p:tav>
                                      </p:tavLst>
                                    </p:anim>
                                  </p:childTnLst>
                                </p:cTn>
                              </p:par>
                            </p:childTnLst>
                          </p:cTn>
                        </p:par>
                        <p:par>
                          <p:cTn id="50" fill="hold">
                            <p:stCondLst>
                              <p:cond delay="3000"/>
                            </p:stCondLst>
                            <p:childTnLst>
                              <p:par>
                                <p:cTn id="51" presetID="53" presetClass="entr" presetSubtype="528" fill="hold"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3">
                                            <p:txEl>
                                              <p:pRg st="5" end="5"/>
                                            </p:txEl>
                                          </p:spTgt>
                                        </p:tgtEl>
                                      </p:cBhvr>
                                    </p:animEffect>
                                    <p:anim calcmode="lin" valueType="num">
                                      <p:cBhvr>
                                        <p:cTn id="56" dur="500" fill="hold"/>
                                        <p:tgtEl>
                                          <p:spTgt spid="3">
                                            <p:txEl>
                                              <p:pRg st="5" end="5"/>
                                            </p:txEl>
                                          </p:spTgt>
                                        </p:tgtEl>
                                        <p:attrNameLst>
                                          <p:attrName>ppt_x</p:attrName>
                                        </p:attrNameLst>
                                      </p:cBhvr>
                                      <p:tavLst>
                                        <p:tav tm="0">
                                          <p:val>
                                            <p:fltVal val="0.5"/>
                                          </p:val>
                                        </p:tav>
                                        <p:tav tm="100000">
                                          <p:val>
                                            <p:strVal val="#ppt_x"/>
                                          </p:val>
                                        </p:tav>
                                      </p:tavLst>
                                    </p:anim>
                                    <p:anim calcmode="lin" valueType="num">
                                      <p:cBhvr>
                                        <p:cTn id="57" dur="500" fill="hold"/>
                                        <p:tgtEl>
                                          <p:spTgt spid="3">
                                            <p:txEl>
                                              <p:pRg st="5" end="5"/>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941A-2964-7E85-5597-44C5104EBB96}"/>
            </a:ext>
          </a:extLst>
        </p:cNvPr>
        <p:cNvGrpSpPr/>
        <p:nvPr/>
      </p:nvGrpSpPr>
      <p:grpSpPr>
        <a:xfrm>
          <a:off x="0" y="0"/>
          <a:ext cx="0" cy="0"/>
          <a:chOff x="0" y="0"/>
          <a:chExt cx="0" cy="0"/>
        </a:xfrm>
      </p:grpSpPr>
      <p:pic>
        <p:nvPicPr>
          <p:cNvPr id="7" name="Picture 6" descr="A plane on a runway at night&#10;&#10;AI-generated content may be incorrect.">
            <a:extLst>
              <a:ext uri="{FF2B5EF4-FFF2-40B4-BE49-F238E27FC236}">
                <a16:creationId xmlns:a16="http://schemas.microsoft.com/office/drawing/2014/main" id="{0D1BBFB0-BCBE-0853-F05E-A22C3A88D89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77132" cy="6858000"/>
          </a:xfrm>
          <a:prstGeom prst="rect">
            <a:avLst/>
          </a:prstGeom>
        </p:spPr>
      </p:pic>
      <p:pic>
        <p:nvPicPr>
          <p:cNvPr id="2" name="Google Shape;1014;p76">
            <a:extLst>
              <a:ext uri="{FF2B5EF4-FFF2-40B4-BE49-F238E27FC236}">
                <a16:creationId xmlns:a16="http://schemas.microsoft.com/office/drawing/2014/main" id="{6333A463-A762-03F7-2CD7-61C4EBF1DA7F}"/>
              </a:ext>
            </a:extLst>
          </p:cNvPr>
          <p:cNvPicPr preferRelativeResize="0"/>
          <p:nvPr/>
        </p:nvPicPr>
        <p:blipFill>
          <a:blip r:embed="rId5">
            <a:alphaModFix/>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0" y="0"/>
            <a:ext cx="3627023" cy="3428993"/>
          </a:xfrm>
          <a:prstGeom prst="rect">
            <a:avLst/>
          </a:prstGeom>
          <a:noFill/>
          <a:ln w="38100">
            <a:solidFill>
              <a:schemeClr val="tx1"/>
            </a:solidFill>
          </a:ln>
        </p:spPr>
      </p:pic>
      <p:pic>
        <p:nvPicPr>
          <p:cNvPr id="3" name="Google Shape;1017;p76">
            <a:extLst>
              <a:ext uri="{FF2B5EF4-FFF2-40B4-BE49-F238E27FC236}">
                <a16:creationId xmlns:a16="http://schemas.microsoft.com/office/drawing/2014/main" id="{39DF5018-3656-F58A-A965-8431CC9B16BC}"/>
              </a:ext>
            </a:extLst>
          </p:cNvPr>
          <p:cNvPicPr preferRelativeResize="0"/>
          <p:nvPr/>
        </p:nvPicPr>
        <p:blipFill>
          <a:blip r:embed="rId7">
            <a:alphaModFix/>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8356137" y="0"/>
            <a:ext cx="3820996" cy="3428997"/>
          </a:xfrm>
          <a:prstGeom prst="rect">
            <a:avLst/>
          </a:prstGeom>
          <a:noFill/>
          <a:ln w="38100">
            <a:solidFill>
              <a:schemeClr val="tx1"/>
            </a:solidFill>
          </a:ln>
        </p:spPr>
      </p:pic>
      <p:pic>
        <p:nvPicPr>
          <p:cNvPr id="4" name="Google Shape;1026;p77">
            <a:extLst>
              <a:ext uri="{FF2B5EF4-FFF2-40B4-BE49-F238E27FC236}">
                <a16:creationId xmlns:a16="http://schemas.microsoft.com/office/drawing/2014/main" id="{193A69D2-69F6-59DC-00FC-BEE810F481E1}"/>
              </a:ext>
            </a:extLst>
          </p:cNvPr>
          <p:cNvPicPr preferRelativeResize="0"/>
          <p:nvPr/>
        </p:nvPicPr>
        <p:blipFill>
          <a:blip r:embed="rId9">
            <a:alphaModFix/>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0" y="3428996"/>
            <a:ext cx="3641890" cy="3429004"/>
          </a:xfrm>
          <a:prstGeom prst="rect">
            <a:avLst/>
          </a:prstGeom>
          <a:noFill/>
          <a:ln w="38100">
            <a:solidFill>
              <a:schemeClr val="tx1"/>
            </a:solidFill>
          </a:ln>
        </p:spPr>
      </p:pic>
      <p:pic>
        <p:nvPicPr>
          <p:cNvPr id="5" name="Google Shape;1027;p77">
            <a:extLst>
              <a:ext uri="{FF2B5EF4-FFF2-40B4-BE49-F238E27FC236}">
                <a16:creationId xmlns:a16="http://schemas.microsoft.com/office/drawing/2014/main" id="{7A1E7459-261E-A704-44D2-80A2C70CC418}"/>
              </a:ext>
            </a:extLst>
          </p:cNvPr>
          <p:cNvPicPr preferRelativeResize="0"/>
          <p:nvPr/>
        </p:nvPicPr>
        <p:blipFill>
          <a:blip r:embed="rId11">
            <a:alphaModFix/>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3641890" y="3429000"/>
            <a:ext cx="4729112" cy="3429000"/>
          </a:xfrm>
          <a:prstGeom prst="rect">
            <a:avLst/>
          </a:prstGeom>
          <a:noFill/>
          <a:ln w="38100">
            <a:solidFill>
              <a:schemeClr val="tx1"/>
            </a:solidFill>
          </a:ln>
        </p:spPr>
      </p:pic>
      <p:pic>
        <p:nvPicPr>
          <p:cNvPr id="6" name="Google Shape;1028;p77">
            <a:extLst>
              <a:ext uri="{FF2B5EF4-FFF2-40B4-BE49-F238E27FC236}">
                <a16:creationId xmlns:a16="http://schemas.microsoft.com/office/drawing/2014/main" id="{D38AE25E-04A9-FB00-4A7E-9817AA1301E9}"/>
              </a:ext>
            </a:extLst>
          </p:cNvPr>
          <p:cNvPicPr preferRelativeResize="0"/>
          <p:nvPr/>
        </p:nvPicPr>
        <p:blipFill>
          <a:blip r:embed="rId13">
            <a:alphaModFix/>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3641890" y="-2"/>
            <a:ext cx="4729113" cy="3428999"/>
          </a:xfrm>
          <a:prstGeom prst="rect">
            <a:avLst/>
          </a:prstGeom>
          <a:noFill/>
          <a:ln w="38100">
            <a:solidFill>
              <a:schemeClr val="tx1"/>
            </a:solidFill>
          </a:ln>
        </p:spPr>
      </p:pic>
      <p:pic>
        <p:nvPicPr>
          <p:cNvPr id="10" name="Google Shape;1030;p77">
            <a:extLst>
              <a:ext uri="{FF2B5EF4-FFF2-40B4-BE49-F238E27FC236}">
                <a16:creationId xmlns:a16="http://schemas.microsoft.com/office/drawing/2014/main" id="{A65903DE-59E0-4FB5-ED5F-2C6F6671D8EB}"/>
              </a:ext>
            </a:extLst>
          </p:cNvPr>
          <p:cNvPicPr preferRelativeResize="0"/>
          <p:nvPr/>
        </p:nvPicPr>
        <p:blipFill>
          <a:blip r:embed="rId15">
            <a:alphaModFix/>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8371002" y="3428996"/>
            <a:ext cx="3820997" cy="3429003"/>
          </a:xfrm>
          <a:prstGeom prst="rect">
            <a:avLst/>
          </a:prstGeom>
          <a:noFill/>
          <a:ln w="38100">
            <a:solidFill>
              <a:schemeClr val="tx1"/>
            </a:solidFill>
          </a:ln>
        </p:spPr>
      </p:pic>
      <p:sp>
        <p:nvSpPr>
          <p:cNvPr id="16" name="TextBox 15">
            <a:extLst>
              <a:ext uri="{FF2B5EF4-FFF2-40B4-BE49-F238E27FC236}">
                <a16:creationId xmlns:a16="http://schemas.microsoft.com/office/drawing/2014/main" id="{73D2A673-4B61-7EAB-9D29-F7A446F10463}"/>
              </a:ext>
            </a:extLst>
          </p:cNvPr>
          <p:cNvSpPr txBox="1"/>
          <p:nvPr/>
        </p:nvSpPr>
        <p:spPr>
          <a:xfrm>
            <a:off x="2849880" y="2524490"/>
            <a:ext cx="6492240" cy="1631216"/>
          </a:xfrm>
          <a:prstGeom prst="rect">
            <a:avLst/>
          </a:prstGeom>
          <a:noFill/>
        </p:spPr>
        <p:txBody>
          <a:bodyPr wrap="square" rtlCol="0">
            <a:spAutoFit/>
          </a:bodyPr>
          <a:lstStyle/>
          <a:p>
            <a:pPr algn="ctr"/>
            <a:r>
              <a:rPr lang="en-ZA" sz="5000" b="1" dirty="0">
                <a:ln w="22225">
                  <a:solidFill>
                    <a:schemeClr val="accent2"/>
                  </a:solidFill>
                  <a:prstDash val="solid"/>
                </a:ln>
                <a:solidFill>
                  <a:schemeClr val="accent2">
                    <a:lumMod val="40000"/>
                    <a:lumOff val="60000"/>
                  </a:schemeClr>
                </a:solidFill>
                <a:latin typeface="Calibri"/>
                <a:ea typeface="Calibri"/>
                <a:cs typeface="Calibri"/>
                <a:sym typeface="Calibri"/>
              </a:rPr>
              <a:t>Interpretability &amp; Explainability</a:t>
            </a:r>
            <a:endParaRPr lang="en-ZA" sz="5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1278035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withEffect">
                                  <p:stCondLst>
                                    <p:cond delay="0"/>
                                  </p:stCondLst>
                                  <p:childTnLst>
                                    <p:animEffect transition="out" filter="fade">
                                      <p:cBhvr>
                                        <p:cTn id="6" dur="1000"/>
                                        <p:tgtEl>
                                          <p:spTgt spid="16">
                                            <p:txEl>
                                              <p:pRg st="0" end="0"/>
                                            </p:txEl>
                                          </p:spTgt>
                                        </p:tgtEl>
                                      </p:cBhvr>
                                    </p:animEffect>
                                    <p:anim calcmode="lin" valueType="num">
                                      <p:cBhvr>
                                        <p:cTn id="7" dur="1000"/>
                                        <p:tgtEl>
                                          <p:spTgt spid="16">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16">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16">
                                            <p:txEl>
                                              <p:pRg st="0" end="0"/>
                                            </p:txEl>
                                          </p:spTgt>
                                        </p:tgtEl>
                                        <p:attrNameLst>
                                          <p:attrName>style.visibility</p:attrName>
                                        </p:attrNameLst>
                                      </p:cBhvr>
                                      <p:to>
                                        <p:strVal val="hidden"/>
                                      </p:to>
                                    </p:set>
                                  </p:childTnLst>
                                </p:cTn>
                              </p:par>
                              <p:par>
                                <p:cTn id="10" presetID="3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anim calcmode="lin" valueType="num">
                                      <p:cBhvr>
                                        <p:cTn id="28" dur="1000" fill="hold"/>
                                        <p:tgtEl>
                                          <p:spTgt spid="5"/>
                                        </p:tgtEl>
                                        <p:attrNameLst>
                                          <p:attrName>style.rotation</p:attrName>
                                        </p:attrNameLst>
                                      </p:cBhvr>
                                      <p:tavLst>
                                        <p:tav tm="0">
                                          <p:val>
                                            <p:fltVal val="90"/>
                                          </p:val>
                                        </p:tav>
                                        <p:tav tm="100000">
                                          <p:val>
                                            <p:fltVal val="0"/>
                                          </p:val>
                                        </p:tav>
                                      </p:tavLst>
                                    </p:anim>
                                    <p:animEffect transition="in" filter="fade">
                                      <p:cBhvr>
                                        <p:cTn id="29" dur="1000"/>
                                        <p:tgtEl>
                                          <p:spTgt spid="5"/>
                                        </p:tgtEl>
                                      </p:cBhvr>
                                    </p:animEffect>
                                  </p:childTnLst>
                                </p:cTn>
                              </p:par>
                            </p:childTnLst>
                          </p:cTn>
                        </p:par>
                        <p:par>
                          <p:cTn id="30" fill="hold">
                            <p:stCondLst>
                              <p:cond delay="3000"/>
                            </p:stCondLst>
                            <p:childTnLst>
                              <p:par>
                                <p:cTn id="31" presetID="3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par>
                          <p:cTn id="37" fill="hold">
                            <p:stCondLst>
                              <p:cond delay="4000"/>
                            </p:stCondLst>
                            <p:childTnLst>
                              <p:par>
                                <p:cTn id="38" presetID="3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ppt_w</p:attrName>
                                        </p:attrNameLst>
                                      </p:cBhvr>
                                      <p:tavLst>
                                        <p:tav tm="0">
                                          <p:val>
                                            <p:fltVal val="0"/>
                                          </p:val>
                                        </p:tav>
                                        <p:tav tm="100000">
                                          <p:val>
                                            <p:strVal val="#ppt_w"/>
                                          </p:val>
                                        </p:tav>
                                      </p:tavLst>
                                    </p:anim>
                                    <p:anim calcmode="lin" valueType="num">
                                      <p:cBhvr>
                                        <p:cTn id="41" dur="1000" fill="hold"/>
                                        <p:tgtEl>
                                          <p:spTgt spid="3"/>
                                        </p:tgtEl>
                                        <p:attrNameLst>
                                          <p:attrName>ppt_h</p:attrName>
                                        </p:attrNameLst>
                                      </p:cBhvr>
                                      <p:tavLst>
                                        <p:tav tm="0">
                                          <p:val>
                                            <p:fltVal val="0"/>
                                          </p:val>
                                        </p:tav>
                                        <p:tav tm="100000">
                                          <p:val>
                                            <p:strVal val="#ppt_h"/>
                                          </p:val>
                                        </p:tav>
                                      </p:tavLst>
                                    </p:anim>
                                    <p:anim calcmode="lin" valueType="num">
                                      <p:cBhvr>
                                        <p:cTn id="42" dur="1000" fill="hold"/>
                                        <p:tgtEl>
                                          <p:spTgt spid="3"/>
                                        </p:tgtEl>
                                        <p:attrNameLst>
                                          <p:attrName>style.rotation</p:attrName>
                                        </p:attrNameLst>
                                      </p:cBhvr>
                                      <p:tavLst>
                                        <p:tav tm="0">
                                          <p:val>
                                            <p:fltVal val="90"/>
                                          </p:val>
                                        </p:tav>
                                        <p:tav tm="100000">
                                          <p:val>
                                            <p:fltVal val="0"/>
                                          </p:val>
                                        </p:tav>
                                      </p:tavLst>
                                    </p:anim>
                                    <p:animEffect transition="in" filter="fade">
                                      <p:cBhvr>
                                        <p:cTn id="43" dur="1000"/>
                                        <p:tgtEl>
                                          <p:spTgt spid="3"/>
                                        </p:tgtEl>
                                      </p:cBhvr>
                                    </p:animEffect>
                                  </p:childTnLst>
                                </p:cTn>
                              </p:par>
                            </p:childTnLst>
                          </p:cTn>
                        </p:par>
                        <p:par>
                          <p:cTn id="44" fill="hold">
                            <p:stCondLst>
                              <p:cond delay="5000"/>
                            </p:stCondLst>
                            <p:childTnLst>
                              <p:par>
                                <p:cTn id="45" presetID="31"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lane on a runway at night&#10;&#10;AI-generated content may be incorrect.">
            <a:extLst>
              <a:ext uri="{FF2B5EF4-FFF2-40B4-BE49-F238E27FC236}">
                <a16:creationId xmlns:a16="http://schemas.microsoft.com/office/drawing/2014/main" id="{9861B0A3-BEDB-D93A-CD32-E2C868BDF2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77132" cy="6858000"/>
          </a:xfrm>
          <a:prstGeom prst="rect">
            <a:avLst/>
          </a:prstGeom>
        </p:spPr>
      </p:pic>
      <p:pic>
        <p:nvPicPr>
          <p:cNvPr id="8" name="Google Shape;1016;p76">
            <a:extLst>
              <a:ext uri="{FF2B5EF4-FFF2-40B4-BE49-F238E27FC236}">
                <a16:creationId xmlns:a16="http://schemas.microsoft.com/office/drawing/2014/main" id="{9D0A05C3-A91B-67D5-DB96-BFB22DD4D37F}"/>
              </a:ext>
            </a:extLst>
          </p:cNvPr>
          <p:cNvPicPr preferRelativeResize="0"/>
          <p:nvPr/>
        </p:nvPicPr>
        <p:blipFill>
          <a:blip r:embed="rId4">
            <a:alphaModFix/>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0" y="-1"/>
            <a:ext cx="6096000" cy="6858002"/>
          </a:xfrm>
          <a:prstGeom prst="rect">
            <a:avLst/>
          </a:prstGeom>
          <a:noFill/>
          <a:ln w="38100">
            <a:solidFill>
              <a:schemeClr val="tx1"/>
            </a:solidFill>
          </a:ln>
        </p:spPr>
      </p:pic>
      <p:pic>
        <p:nvPicPr>
          <p:cNvPr id="9" name="Google Shape;1015;p76">
            <a:extLst>
              <a:ext uri="{FF2B5EF4-FFF2-40B4-BE49-F238E27FC236}">
                <a16:creationId xmlns:a16="http://schemas.microsoft.com/office/drawing/2014/main" id="{49FFFB17-76F2-576D-0C77-031D62592DF7}"/>
              </a:ext>
            </a:extLst>
          </p:cNvPr>
          <p:cNvPicPr preferRelativeResize="0"/>
          <p:nvPr/>
        </p:nvPicPr>
        <p:blipFill>
          <a:blip r:embed="rId6">
            <a:alphaModFix/>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88566" y="0"/>
            <a:ext cx="6088566" cy="6858000"/>
          </a:xfrm>
          <a:prstGeom prst="rect">
            <a:avLst/>
          </a:prstGeom>
          <a:noFill/>
          <a:ln w="38100">
            <a:solidFill>
              <a:schemeClr val="tx1"/>
            </a:solidFill>
          </a:ln>
        </p:spPr>
      </p:pic>
    </p:spTree>
    <p:extLst>
      <p:ext uri="{BB962C8B-B14F-4D97-AF65-F5344CB8AC3E}">
        <p14:creationId xmlns:p14="http://schemas.microsoft.com/office/powerpoint/2010/main" val="24470541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1C7D-25DA-06BF-7BD9-9C087A8B9ECA}"/>
              </a:ext>
            </a:extLst>
          </p:cNvPr>
          <p:cNvSpPr>
            <a:spLocks noGrp="1"/>
          </p:cNvSpPr>
          <p:nvPr>
            <p:ph type="title"/>
          </p:nvPr>
        </p:nvSpPr>
        <p:spPr>
          <a:xfrm>
            <a:off x="1659412" y="973668"/>
            <a:ext cx="8761413" cy="706964"/>
          </a:xfrm>
        </p:spPr>
        <p:txBody>
          <a:bodyPr/>
          <a:lstStyle/>
          <a:p>
            <a:pPr algn="ctr"/>
            <a:r>
              <a:rPr lang="en-ZA" sz="4000" b="1" dirty="0">
                <a:solidFill>
                  <a:schemeClr val="lt1"/>
                </a:solidFill>
                <a:latin typeface="Calibri"/>
                <a:ea typeface="Calibri"/>
                <a:cs typeface="Calibri"/>
                <a:sym typeface="Calibri"/>
              </a:rPr>
              <a:t>Table Displaying: Performance Metric Across ML Models</a:t>
            </a:r>
            <a:endParaRPr lang="en-ZA" sz="4000" b="1" dirty="0"/>
          </a:p>
        </p:txBody>
      </p:sp>
      <p:sp>
        <p:nvSpPr>
          <p:cNvPr id="3" name="Text Placeholder 2">
            <a:extLst>
              <a:ext uri="{FF2B5EF4-FFF2-40B4-BE49-F238E27FC236}">
                <a16:creationId xmlns:a16="http://schemas.microsoft.com/office/drawing/2014/main" id="{350AAEB5-6A2F-90E6-B35C-2C66748E4DE2}"/>
              </a:ext>
            </a:extLst>
          </p:cNvPr>
          <p:cNvSpPr>
            <a:spLocks noGrp="1"/>
          </p:cNvSpPr>
          <p:nvPr>
            <p:ph type="body" idx="1"/>
          </p:nvPr>
        </p:nvSpPr>
        <p:spPr/>
        <p:txBody>
          <a:bodyPr/>
          <a:lstStyle/>
          <a:p>
            <a:pPr marL="137160" indent="0">
              <a:buNone/>
            </a:pPr>
            <a:endParaRPr lang="en-ZA" dirty="0"/>
          </a:p>
        </p:txBody>
      </p:sp>
      <p:graphicFrame>
        <p:nvGraphicFramePr>
          <p:cNvPr id="5" name="Table 4">
            <a:extLst>
              <a:ext uri="{FF2B5EF4-FFF2-40B4-BE49-F238E27FC236}">
                <a16:creationId xmlns:a16="http://schemas.microsoft.com/office/drawing/2014/main" id="{B42A2DBC-FDD7-98C5-06AB-D9ACFF0BF52D}"/>
              </a:ext>
            </a:extLst>
          </p:cNvPr>
          <p:cNvGraphicFramePr>
            <a:graphicFrameLocks noGrp="1"/>
          </p:cNvGraphicFramePr>
          <p:nvPr>
            <p:extLst>
              <p:ext uri="{D42A27DB-BD31-4B8C-83A1-F6EECF244321}">
                <p14:modId xmlns:p14="http://schemas.microsoft.com/office/powerpoint/2010/main" val="207180044"/>
              </p:ext>
            </p:extLst>
          </p:nvPr>
        </p:nvGraphicFramePr>
        <p:xfrm>
          <a:off x="416560" y="2458720"/>
          <a:ext cx="11247119" cy="3820160"/>
        </p:xfrm>
        <a:graphic>
          <a:graphicData uri="http://schemas.openxmlformats.org/drawingml/2006/table">
            <a:tbl>
              <a:tblPr firstRow="1" firstCol="1" bandRow="1"/>
              <a:tblGrid>
                <a:gridCol w="1893420">
                  <a:extLst>
                    <a:ext uri="{9D8B030D-6E8A-4147-A177-3AD203B41FA5}">
                      <a16:colId xmlns:a16="http://schemas.microsoft.com/office/drawing/2014/main" val="3362269800"/>
                    </a:ext>
                  </a:extLst>
                </a:gridCol>
                <a:gridCol w="1895968">
                  <a:extLst>
                    <a:ext uri="{9D8B030D-6E8A-4147-A177-3AD203B41FA5}">
                      <a16:colId xmlns:a16="http://schemas.microsoft.com/office/drawing/2014/main" val="528303364"/>
                    </a:ext>
                  </a:extLst>
                </a:gridCol>
                <a:gridCol w="1895968">
                  <a:extLst>
                    <a:ext uri="{9D8B030D-6E8A-4147-A177-3AD203B41FA5}">
                      <a16:colId xmlns:a16="http://schemas.microsoft.com/office/drawing/2014/main" val="3051919344"/>
                    </a:ext>
                  </a:extLst>
                </a:gridCol>
                <a:gridCol w="1870486">
                  <a:extLst>
                    <a:ext uri="{9D8B030D-6E8A-4147-A177-3AD203B41FA5}">
                      <a16:colId xmlns:a16="http://schemas.microsoft.com/office/drawing/2014/main" val="696237266"/>
                    </a:ext>
                  </a:extLst>
                </a:gridCol>
                <a:gridCol w="1866662">
                  <a:extLst>
                    <a:ext uri="{9D8B030D-6E8A-4147-A177-3AD203B41FA5}">
                      <a16:colId xmlns:a16="http://schemas.microsoft.com/office/drawing/2014/main" val="1632827464"/>
                    </a:ext>
                  </a:extLst>
                </a:gridCol>
                <a:gridCol w="1824615">
                  <a:extLst>
                    <a:ext uri="{9D8B030D-6E8A-4147-A177-3AD203B41FA5}">
                      <a16:colId xmlns:a16="http://schemas.microsoft.com/office/drawing/2014/main" val="1613008427"/>
                    </a:ext>
                  </a:extLst>
                </a:gridCol>
              </a:tblGrid>
              <a:tr h="961726">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Model</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Accuracy (%)</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Precision (%)</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20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Recall (%)</a:t>
                      </a:r>
                      <a:endParaRPr lang="en-ZA" sz="2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F1-score (%)</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20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ROC-AUC (%)</a:t>
                      </a:r>
                      <a:endParaRPr lang="en-ZA" sz="2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875636489"/>
                  </a:ext>
                </a:extLst>
              </a:tr>
              <a:tr h="467491">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SVM (RBF)</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0.8423</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0.7297</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0.2535</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0.3763</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0.7349</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extLst>
                  <a:ext uri="{0D108BD9-81ED-4DB2-BD59-A6C34878D82A}">
                    <a16:rowId xmlns:a16="http://schemas.microsoft.com/office/drawing/2014/main" val="41890687"/>
                  </a:ext>
                </a:extLst>
              </a:tr>
              <a:tr h="961726">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CNN (VGG16)</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0.8317</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0.8056</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0.1362</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0.2329</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0.6083</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extLst>
                  <a:ext uri="{0D108BD9-81ED-4DB2-BD59-A6C34878D82A}">
                    <a16:rowId xmlns:a16="http://schemas.microsoft.com/office/drawing/2014/main" val="1462864162"/>
                  </a:ext>
                </a:extLst>
              </a:tr>
              <a:tr h="961726">
                <a:tc>
                  <a:txBody>
                    <a:bodyPr/>
                    <a:lstStyle/>
                    <a:p>
                      <a:pPr marL="0" marR="0" algn="ctr">
                        <a:buNone/>
                      </a:pPr>
                      <a:r>
                        <a:rPr lang="en-GB" sz="20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Random Forest</a:t>
                      </a:r>
                      <a:endParaRPr lang="en-ZA" sz="20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0.8264</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0.7667</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0.1080</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0.1893</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0.7644</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extLst>
                  <a:ext uri="{0D108BD9-81ED-4DB2-BD59-A6C34878D82A}">
                    <a16:rowId xmlns:a16="http://schemas.microsoft.com/office/drawing/2014/main" val="993439947"/>
                  </a:ext>
                </a:extLst>
              </a:tr>
              <a:tr h="467491">
                <a:tc>
                  <a:txBody>
                    <a:bodyPr/>
                    <a:lstStyle/>
                    <a:p>
                      <a:pPr marL="0" marR="0" algn="ctr">
                        <a:buNone/>
                      </a:pPr>
                      <a:r>
                        <a:rPr lang="en-GB" sz="2000" b="1" kern="100" dirty="0" err="1">
                          <a:solidFill>
                            <a:srgbClr val="FFFFFF"/>
                          </a:solidFill>
                          <a:effectLst/>
                          <a:latin typeface="Arial" panose="020B0604020202020204" pitchFamily="34" charset="0"/>
                          <a:ea typeface="Calibri" panose="020F0502020204030204" pitchFamily="34" charset="0"/>
                          <a:cs typeface="Times New Roman" panose="02020603050405020304" pitchFamily="18" charset="0"/>
                        </a:rPr>
                        <a:t>XGBoost</a:t>
                      </a:r>
                      <a:endParaRPr lang="en-ZA" sz="2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0.8344</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0.6543</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0.2488</a:t>
                      </a:r>
                      <a:endParaRPr lang="en-ZA" sz="16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0.3605</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tc>
                  <a:txBody>
                    <a:bodyPr/>
                    <a:lstStyle/>
                    <a:p>
                      <a:pPr marL="0" marR="0" algn="ctr">
                        <a:buNone/>
                      </a:pPr>
                      <a:r>
                        <a:rPr lang="en-GB" sz="16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0.7727</a:t>
                      </a:r>
                      <a:endParaRPr lang="en-ZA" sz="16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DFEC"/>
                    </a:solidFill>
                  </a:tcPr>
                </a:tc>
                <a:extLst>
                  <a:ext uri="{0D108BD9-81ED-4DB2-BD59-A6C34878D82A}">
                    <a16:rowId xmlns:a16="http://schemas.microsoft.com/office/drawing/2014/main" val="2557470675"/>
                  </a:ext>
                </a:extLst>
              </a:tr>
            </a:tbl>
          </a:graphicData>
        </a:graphic>
      </p:graphicFrame>
    </p:spTree>
    <p:extLst>
      <p:ext uri="{BB962C8B-B14F-4D97-AF65-F5344CB8AC3E}">
        <p14:creationId xmlns:p14="http://schemas.microsoft.com/office/powerpoint/2010/main" val="39432085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1EEE-2D34-7178-709F-1B4D29173FFC}"/>
              </a:ext>
            </a:extLst>
          </p:cNvPr>
          <p:cNvSpPr>
            <a:spLocks noGrp="1"/>
          </p:cNvSpPr>
          <p:nvPr>
            <p:ph type="title"/>
          </p:nvPr>
        </p:nvSpPr>
        <p:spPr>
          <a:xfrm>
            <a:off x="1715293" y="992522"/>
            <a:ext cx="8761413" cy="706964"/>
          </a:xfrm>
        </p:spPr>
        <p:txBody>
          <a:bodyPr/>
          <a:lstStyle/>
          <a:p>
            <a:pPr algn="ctr"/>
            <a:r>
              <a:rPr lang="en-ZA" sz="4000" b="1" dirty="0">
                <a:solidFill>
                  <a:schemeClr val="lt1"/>
                </a:solidFill>
                <a:latin typeface="Calibri"/>
                <a:ea typeface="Calibri"/>
                <a:cs typeface="Calibri"/>
                <a:sym typeface="Calibri"/>
              </a:rPr>
              <a:t>Table Displaying: Confusion Matrix Across Models</a:t>
            </a:r>
            <a:endParaRPr lang="en-ZA" sz="4000" b="1"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44436B7-7370-F33F-D168-D0FC5175B047}"/>
                  </a:ext>
                </a:extLst>
              </p:cNvPr>
              <p:cNvGraphicFramePr>
                <a:graphicFrameLocks noGrp="1"/>
              </p:cNvGraphicFramePr>
              <p:nvPr>
                <p:extLst>
                  <p:ext uri="{D42A27DB-BD31-4B8C-83A1-F6EECF244321}">
                    <p14:modId xmlns:p14="http://schemas.microsoft.com/office/powerpoint/2010/main" val="747508419"/>
                  </p:ext>
                </p:extLst>
              </p:nvPr>
            </p:nvGraphicFramePr>
            <p:xfrm>
              <a:off x="406400" y="2428240"/>
              <a:ext cx="11308079" cy="3901440"/>
            </p:xfrm>
            <a:graphic>
              <a:graphicData uri="http://schemas.openxmlformats.org/drawingml/2006/table">
                <a:tbl>
                  <a:tblPr firstRow="1" firstCol="1" bandRow="1"/>
                  <a:tblGrid>
                    <a:gridCol w="2271973">
                      <a:extLst>
                        <a:ext uri="{9D8B030D-6E8A-4147-A177-3AD203B41FA5}">
                          <a16:colId xmlns:a16="http://schemas.microsoft.com/office/drawing/2014/main" val="4147440944"/>
                        </a:ext>
                      </a:extLst>
                    </a:gridCol>
                    <a:gridCol w="2274177">
                      <a:extLst>
                        <a:ext uri="{9D8B030D-6E8A-4147-A177-3AD203B41FA5}">
                          <a16:colId xmlns:a16="http://schemas.microsoft.com/office/drawing/2014/main" val="1740540633"/>
                        </a:ext>
                      </a:extLst>
                    </a:gridCol>
                    <a:gridCol w="2274177">
                      <a:extLst>
                        <a:ext uri="{9D8B030D-6E8A-4147-A177-3AD203B41FA5}">
                          <a16:colId xmlns:a16="http://schemas.microsoft.com/office/drawing/2014/main" val="2907883967"/>
                        </a:ext>
                      </a:extLst>
                    </a:gridCol>
                    <a:gridCol w="2246630">
                      <a:extLst>
                        <a:ext uri="{9D8B030D-6E8A-4147-A177-3AD203B41FA5}">
                          <a16:colId xmlns:a16="http://schemas.microsoft.com/office/drawing/2014/main" val="89033146"/>
                        </a:ext>
                      </a:extLst>
                    </a:gridCol>
                    <a:gridCol w="2241122">
                      <a:extLst>
                        <a:ext uri="{9D8B030D-6E8A-4147-A177-3AD203B41FA5}">
                          <a16:colId xmlns:a16="http://schemas.microsoft.com/office/drawing/2014/main" val="2497146849"/>
                        </a:ext>
                      </a:extLst>
                    </a:gridCol>
                  </a:tblGrid>
                  <a:tr h="1535233">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Model</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SVM (RBF)</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CNN (VGG16)</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dirty="0" err="1">
                              <a:solidFill>
                                <a:srgbClr val="FFFFFF"/>
                              </a:solidFill>
                              <a:effectLst/>
                              <a:latin typeface="Arial" panose="020B0604020202020204" pitchFamily="34" charset="0"/>
                              <a:ea typeface="Calibri" panose="020F0502020204030204" pitchFamily="34" charset="0"/>
                              <a:cs typeface="Times New Roman" panose="02020603050405020304" pitchFamily="18" charset="0"/>
                            </a:rPr>
                            <a:t>XGBoost</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Random Forest</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548085036"/>
                      </a:ext>
                    </a:extLst>
                  </a:tr>
                  <a:tr h="2366207">
                    <a:tc>
                      <a:txBody>
                        <a:bodyPr/>
                        <a:lstStyle/>
                        <a:p>
                          <a:pPr marL="0" marR="0">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 </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Confusion Matrix</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[[902  20]</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[159  54]]</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lgn="ctr">
                            <a:buNone/>
                          </a:pPr>
                          <a:r>
                            <a:rPr lang="en-GB" sz="3000" kern="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buNone/>
                          </a:pPr>
                          <a14:m>
                            <m:oMathPara xmlns:m="http://schemas.openxmlformats.org/officeDocument/2006/math">
                              <m:oMathParaPr>
                                <m:jc m:val="centerGroup"/>
                              </m:oMathParaPr>
                              <m:oMath xmlns:m="http://schemas.openxmlformats.org/officeDocument/2006/math">
                                <m:r>
                                  <a:rPr lang="en-GB" sz="3000"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[[649 273]</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buNone/>
                          </a:pPr>
                          <a14:m>
                            <m:oMathPara xmlns:m="http://schemas.openxmlformats.org/officeDocument/2006/math">
                              <m:oMathParaPr>
                                <m:jc m:val="centerGroup"/>
                              </m:oMathParaPr>
                              <m:oMath xmlns:m="http://schemas.openxmlformats.org/officeDocument/2006/math">
                                <m:r>
                                  <a:rPr lang="en-GB" sz="3000"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[125 88]]</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[[894  28]</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[160  53]]</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tc>
                      <a:txBody>
                        <a:bodyPr/>
                        <a:lstStyle/>
                        <a:p>
                          <a:pPr marL="0" marR="0">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[[915   7]</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14:m>
                            <m:oMathPara xmlns:m="http://schemas.openxmlformats.org/officeDocument/2006/math">
                              <m:oMathParaPr>
                                <m:jc m:val="centerGroup"/>
                              </m:oMathParaPr>
                              <m:oMath xmlns:m="http://schemas.openxmlformats.org/officeDocument/2006/math">
                                <m:r>
                                  <a:rPr lang="en-GB" sz="30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[190  23]]</m:t>
                                </m:r>
                              </m:oMath>
                            </m:oMathPara>
                          </a14:m>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buNone/>
                          </a:pPr>
                          <a:r>
                            <a:rPr lang="en-GB" sz="3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ZA" sz="30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0D9"/>
                        </a:solidFill>
                      </a:tcPr>
                    </a:tc>
                    <a:extLst>
                      <a:ext uri="{0D108BD9-81ED-4DB2-BD59-A6C34878D82A}">
                        <a16:rowId xmlns:a16="http://schemas.microsoft.com/office/drawing/2014/main" val="3437010609"/>
                      </a:ext>
                    </a:extLst>
                  </a:tr>
                </a:tbl>
              </a:graphicData>
            </a:graphic>
          </p:graphicFrame>
        </mc:Choice>
        <mc:Fallback xmlns="">
          <p:graphicFrame>
            <p:nvGraphicFramePr>
              <p:cNvPr id="7" name="Table 6">
                <a:extLst>
                  <a:ext uri="{FF2B5EF4-FFF2-40B4-BE49-F238E27FC236}">
                    <a16:creationId xmlns:a16="http://schemas.microsoft.com/office/drawing/2014/main" id="{344436B7-7370-F33F-D168-D0FC5175B047}"/>
                  </a:ext>
                </a:extLst>
              </p:cNvPr>
              <p:cNvGraphicFramePr>
                <a:graphicFrameLocks noGrp="1"/>
              </p:cNvGraphicFramePr>
              <p:nvPr>
                <p:extLst>
                  <p:ext uri="{D42A27DB-BD31-4B8C-83A1-F6EECF244321}">
                    <p14:modId xmlns:p14="http://schemas.microsoft.com/office/powerpoint/2010/main" val="747508419"/>
                  </p:ext>
                </p:extLst>
              </p:nvPr>
            </p:nvGraphicFramePr>
            <p:xfrm>
              <a:off x="406400" y="2428240"/>
              <a:ext cx="11308079" cy="3901440"/>
            </p:xfrm>
            <a:graphic>
              <a:graphicData uri="http://schemas.openxmlformats.org/drawingml/2006/table">
                <a:tbl>
                  <a:tblPr firstRow="1" firstCol="1" bandRow="1"/>
                  <a:tblGrid>
                    <a:gridCol w="2271973">
                      <a:extLst>
                        <a:ext uri="{9D8B030D-6E8A-4147-A177-3AD203B41FA5}">
                          <a16:colId xmlns:a16="http://schemas.microsoft.com/office/drawing/2014/main" val="4147440944"/>
                        </a:ext>
                      </a:extLst>
                    </a:gridCol>
                    <a:gridCol w="2274177">
                      <a:extLst>
                        <a:ext uri="{9D8B030D-6E8A-4147-A177-3AD203B41FA5}">
                          <a16:colId xmlns:a16="http://schemas.microsoft.com/office/drawing/2014/main" val="1740540633"/>
                        </a:ext>
                      </a:extLst>
                    </a:gridCol>
                    <a:gridCol w="2274177">
                      <a:extLst>
                        <a:ext uri="{9D8B030D-6E8A-4147-A177-3AD203B41FA5}">
                          <a16:colId xmlns:a16="http://schemas.microsoft.com/office/drawing/2014/main" val="2907883967"/>
                        </a:ext>
                      </a:extLst>
                    </a:gridCol>
                    <a:gridCol w="2246630">
                      <a:extLst>
                        <a:ext uri="{9D8B030D-6E8A-4147-A177-3AD203B41FA5}">
                          <a16:colId xmlns:a16="http://schemas.microsoft.com/office/drawing/2014/main" val="89033146"/>
                        </a:ext>
                      </a:extLst>
                    </a:gridCol>
                    <a:gridCol w="2241122">
                      <a:extLst>
                        <a:ext uri="{9D8B030D-6E8A-4147-A177-3AD203B41FA5}">
                          <a16:colId xmlns:a16="http://schemas.microsoft.com/office/drawing/2014/main" val="2497146849"/>
                        </a:ext>
                      </a:extLst>
                    </a:gridCol>
                  </a:tblGrid>
                  <a:tr h="1535233">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Model</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SVM (RBF)</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CNN (VGG16)</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dirty="0" err="1">
                              <a:solidFill>
                                <a:srgbClr val="FFFFFF"/>
                              </a:solidFill>
                              <a:effectLst/>
                              <a:latin typeface="Arial" panose="020B0604020202020204" pitchFamily="34" charset="0"/>
                              <a:ea typeface="Calibri" panose="020F0502020204030204" pitchFamily="34" charset="0"/>
                              <a:cs typeface="Times New Roman" panose="02020603050405020304" pitchFamily="18" charset="0"/>
                            </a:rPr>
                            <a:t>XGBoost</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pPr marL="0" marR="0" algn="ctr">
                            <a:buNone/>
                          </a:pPr>
                          <a:r>
                            <a:rPr lang="en-GB" sz="1200" b="1" kern="10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Random Forest</a:t>
                          </a:r>
                          <a:endParaRPr lang="en-ZA" sz="1200" kern="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548085036"/>
                      </a:ext>
                    </a:extLst>
                  </a:tr>
                  <a:tr h="2366207">
                    <a:tc>
                      <a:txBody>
                        <a:bodyPr/>
                        <a:lstStyle/>
                        <a:p>
                          <a:pPr marL="0" marR="0">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 </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buNone/>
                          </a:pPr>
                          <a:r>
                            <a:rPr lang="en-GB" sz="1200" b="1" kern="100"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Confusion Matrix</a:t>
                          </a:r>
                          <a:endParaRPr lang="en-ZA" sz="1200" kern="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64A2"/>
                        </a:solidFill>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blipFill>
                          <a:blip r:embed="rId2"/>
                          <a:stretch>
                            <a:fillRect l="-100268" t="-65039" r="-298123" b="-514"/>
                          </a:stretch>
                        </a:blipFill>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blipFill>
                          <a:blip r:embed="rId2"/>
                          <a:stretch>
                            <a:fillRect l="-200268" t="-65039" r="-198123" b="-514"/>
                          </a:stretch>
                        </a:blipFill>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blipFill>
                          <a:blip r:embed="rId2"/>
                          <a:stretch>
                            <a:fillRect l="-303523" t="-65039" r="-100271" b="-514"/>
                          </a:stretch>
                        </a:blipFill>
                      </a:tcPr>
                    </a:tc>
                    <a:tc>
                      <a:txBody>
                        <a:bodyPr/>
                        <a:lstStyle/>
                        <a:p>
                          <a:endParaRPr lang="en-US"/>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blipFill>
                          <a:blip r:embed="rId2"/>
                          <a:stretch>
                            <a:fillRect l="-404620" t="-65039" r="-543" b="-514"/>
                          </a:stretch>
                        </a:blipFill>
                      </a:tcPr>
                    </a:tc>
                    <a:extLst>
                      <a:ext uri="{0D108BD9-81ED-4DB2-BD59-A6C34878D82A}">
                        <a16:rowId xmlns:a16="http://schemas.microsoft.com/office/drawing/2014/main" val="3437010609"/>
                      </a:ext>
                    </a:extLst>
                  </a:tr>
                </a:tbl>
              </a:graphicData>
            </a:graphic>
          </p:graphicFrame>
        </mc:Fallback>
      </mc:AlternateContent>
    </p:spTree>
    <p:extLst>
      <p:ext uri="{BB962C8B-B14F-4D97-AF65-F5344CB8AC3E}">
        <p14:creationId xmlns:p14="http://schemas.microsoft.com/office/powerpoint/2010/main" val="17727408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81"/>
          <p:cNvSpPr txBox="1">
            <a:spLocks noGrp="1"/>
          </p:cNvSpPr>
          <p:nvPr>
            <p:ph type="title"/>
          </p:nvPr>
        </p:nvSpPr>
        <p:spPr>
          <a:xfrm>
            <a:off x="1681215" y="1021906"/>
            <a:ext cx="8825700" cy="7071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ZA" sz="4400" b="1" dirty="0">
                <a:solidFill>
                  <a:schemeClr val="lt1"/>
                </a:solidFill>
                <a:latin typeface="Calibri"/>
                <a:ea typeface="Calibri"/>
                <a:cs typeface="Calibri"/>
                <a:sym typeface="Calibri"/>
              </a:rPr>
              <a:t>Table Displaying: Cross-Validation Analysis Across Models</a:t>
            </a:r>
            <a:endParaRPr b="1" dirty="0">
              <a:solidFill>
                <a:schemeClr val="lt1"/>
              </a:solidFill>
            </a:endParaRPr>
          </a:p>
        </p:txBody>
      </p:sp>
      <p:sp>
        <p:nvSpPr>
          <p:cNvPr id="1070" name="Google Shape;1070;p81"/>
          <p:cNvSpPr txBox="1">
            <a:spLocks noGrp="1"/>
          </p:cNvSpPr>
          <p:nvPr>
            <p:ph type="body" idx="1"/>
          </p:nvPr>
        </p:nvSpPr>
        <p:spPr>
          <a:xfrm>
            <a:off x="1154954" y="4532844"/>
            <a:ext cx="3050400" cy="576300"/>
          </a:xfrm>
          <a:prstGeom prst="rect">
            <a:avLst/>
          </a:prstGeom>
          <a:noFill/>
          <a:ln>
            <a:noFill/>
          </a:ln>
        </p:spPr>
        <p:txBody>
          <a:bodyPr spcFirstLastPara="1" wrap="square" lIns="91425" tIns="45700" rIns="91425" bIns="45700" anchor="t" anchorCtr="0">
            <a:normAutofit lnSpcReduction="10000"/>
          </a:bodyPr>
          <a:lstStyle/>
          <a:p>
            <a:pPr marL="342900" lvl="0" indent="-139700" algn="l" rtl="0">
              <a:spcBef>
                <a:spcPts val="0"/>
              </a:spcBef>
              <a:spcAft>
                <a:spcPts val="0"/>
              </a:spcAft>
              <a:buClr>
                <a:schemeClr val="dk1"/>
              </a:buClr>
              <a:buSzPct val="100000"/>
              <a:buNone/>
            </a:pPr>
            <a:endParaRPr sz="3200" dirty="0">
              <a:solidFill>
                <a:schemeClr val="dk1"/>
              </a:solidFill>
              <a:latin typeface="Calibri"/>
              <a:ea typeface="Calibri"/>
              <a:cs typeface="Calibri"/>
              <a:sym typeface="Calibri"/>
            </a:endParaRPr>
          </a:p>
          <a:p>
            <a:pPr marL="342900" lvl="0" indent="0" algn="l" rtl="0">
              <a:spcBef>
                <a:spcPts val="1440"/>
              </a:spcBef>
              <a:spcAft>
                <a:spcPts val="0"/>
              </a:spcAft>
              <a:buNone/>
            </a:pPr>
            <a:endParaRPr dirty="0"/>
          </a:p>
        </p:txBody>
      </p:sp>
      <p:sp>
        <p:nvSpPr>
          <p:cNvPr id="1071" name="Google Shape;1071;p81"/>
          <p:cNvSpPr>
            <a:spLocks noGrp="1"/>
          </p:cNvSpPr>
          <p:nvPr>
            <p:ph type="pic" idx="2"/>
          </p:nvPr>
        </p:nvSpPr>
        <p:spPr>
          <a:xfrm>
            <a:off x="1334553" y="2603500"/>
            <a:ext cx="2691300" cy="1591500"/>
          </a:xfrm>
          <a:prstGeom prst="roundRect">
            <a:avLst>
              <a:gd name="adj" fmla="val 16667"/>
            </a:avLst>
          </a:prstGeom>
        </p:spPr>
        <p:txBody>
          <a:bodyPr/>
          <a:lstStyle/>
          <a:p>
            <a:endParaRPr lang="en-ZA"/>
          </a:p>
        </p:txBody>
      </p:sp>
      <p:sp>
        <p:nvSpPr>
          <p:cNvPr id="1072" name="Google Shape;1072;p81"/>
          <p:cNvSpPr txBox="1">
            <a:spLocks noGrp="1"/>
          </p:cNvSpPr>
          <p:nvPr>
            <p:ph type="body" idx="3"/>
          </p:nvPr>
        </p:nvSpPr>
        <p:spPr>
          <a:xfrm>
            <a:off x="1154954" y="5109106"/>
            <a:ext cx="3050400" cy="918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073" name="Google Shape;1073;p81"/>
          <p:cNvSpPr txBox="1">
            <a:spLocks noGrp="1"/>
          </p:cNvSpPr>
          <p:nvPr>
            <p:ph type="body" idx="4"/>
          </p:nvPr>
        </p:nvSpPr>
        <p:spPr>
          <a:xfrm>
            <a:off x="4568865" y="4532844"/>
            <a:ext cx="3050400" cy="5763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1074" name="Google Shape;1074;p81"/>
          <p:cNvSpPr>
            <a:spLocks noGrp="1"/>
          </p:cNvSpPr>
          <p:nvPr>
            <p:ph type="pic" idx="5"/>
          </p:nvPr>
        </p:nvSpPr>
        <p:spPr>
          <a:xfrm>
            <a:off x="4748462" y="2603500"/>
            <a:ext cx="2691300" cy="1591500"/>
          </a:xfrm>
          <a:prstGeom prst="roundRect">
            <a:avLst>
              <a:gd name="adj" fmla="val 16667"/>
            </a:avLst>
          </a:prstGeom>
        </p:spPr>
        <p:txBody>
          <a:bodyPr/>
          <a:lstStyle/>
          <a:p>
            <a:endParaRPr lang="en-ZA"/>
          </a:p>
        </p:txBody>
      </p:sp>
      <p:sp>
        <p:nvSpPr>
          <p:cNvPr id="1075" name="Google Shape;1075;p81"/>
          <p:cNvSpPr txBox="1">
            <a:spLocks noGrp="1"/>
          </p:cNvSpPr>
          <p:nvPr>
            <p:ph type="body" idx="6"/>
          </p:nvPr>
        </p:nvSpPr>
        <p:spPr>
          <a:xfrm>
            <a:off x="4570172" y="5109105"/>
            <a:ext cx="3050400" cy="918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076" name="Google Shape;1076;p81"/>
          <p:cNvSpPr txBox="1">
            <a:spLocks noGrp="1"/>
          </p:cNvSpPr>
          <p:nvPr>
            <p:ph type="body" idx="7"/>
          </p:nvPr>
        </p:nvSpPr>
        <p:spPr>
          <a:xfrm>
            <a:off x="7982775" y="4532845"/>
            <a:ext cx="3051000" cy="5763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1077" name="Google Shape;1077;p81"/>
          <p:cNvSpPr>
            <a:spLocks noGrp="1"/>
          </p:cNvSpPr>
          <p:nvPr>
            <p:ph type="pic" idx="8"/>
          </p:nvPr>
        </p:nvSpPr>
        <p:spPr>
          <a:xfrm>
            <a:off x="8163031" y="2603500"/>
            <a:ext cx="2691300" cy="1591500"/>
          </a:xfrm>
          <a:prstGeom prst="roundRect">
            <a:avLst>
              <a:gd name="adj" fmla="val 16667"/>
            </a:avLst>
          </a:prstGeom>
        </p:spPr>
        <p:txBody>
          <a:bodyPr/>
          <a:lstStyle/>
          <a:p>
            <a:endParaRPr lang="en-ZA"/>
          </a:p>
        </p:txBody>
      </p:sp>
      <p:sp>
        <p:nvSpPr>
          <p:cNvPr id="1078" name="Google Shape;1078;p81"/>
          <p:cNvSpPr txBox="1">
            <a:spLocks noGrp="1"/>
          </p:cNvSpPr>
          <p:nvPr>
            <p:ph type="body" idx="9"/>
          </p:nvPr>
        </p:nvSpPr>
        <p:spPr>
          <a:xfrm>
            <a:off x="7982775" y="5109104"/>
            <a:ext cx="3051000" cy="918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079" name="Google Shape;1079;p81"/>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ZA"/>
              <a:t> </a:t>
            </a:r>
            <a:endParaRPr/>
          </a:p>
          <a:p>
            <a:pPr marL="0" lvl="0" indent="0" algn="l" rtl="0">
              <a:lnSpc>
                <a:spcPct val="115000"/>
              </a:lnSpc>
              <a:spcBef>
                <a:spcPts val="1200"/>
              </a:spcBef>
              <a:spcAft>
                <a:spcPts val="0"/>
              </a:spcAft>
              <a:buNone/>
            </a:pPr>
            <a:r>
              <a:rPr lang="en-ZA"/>
              <a:t> </a:t>
            </a:r>
            <a:endParaRPr/>
          </a:p>
          <a:p>
            <a:pPr marL="0" lvl="0" indent="0" algn="l" rtl="0">
              <a:lnSpc>
                <a:spcPct val="115000"/>
              </a:lnSpc>
              <a:spcBef>
                <a:spcPts val="1200"/>
              </a:spcBef>
              <a:spcAft>
                <a:spcPts val="1200"/>
              </a:spcAft>
              <a:buNone/>
            </a:pPr>
            <a:r>
              <a:rPr lang="en-ZA"/>
              <a:t> </a:t>
            </a:r>
            <a:endParaRPr/>
          </a:p>
        </p:txBody>
      </p:sp>
      <p:graphicFrame>
        <p:nvGraphicFramePr>
          <p:cNvPr id="1080" name="Google Shape;1080;p81"/>
          <p:cNvGraphicFramePr/>
          <p:nvPr>
            <p:extLst>
              <p:ext uri="{D42A27DB-BD31-4B8C-83A1-F6EECF244321}">
                <p14:modId xmlns:p14="http://schemas.microsoft.com/office/powerpoint/2010/main" val="2398689031"/>
              </p:ext>
            </p:extLst>
          </p:nvPr>
        </p:nvGraphicFramePr>
        <p:xfrm>
          <a:off x="503185" y="2359176"/>
          <a:ext cx="11181760" cy="4107723"/>
        </p:xfrm>
        <a:graphic>
          <a:graphicData uri="http://schemas.openxmlformats.org/drawingml/2006/table">
            <a:tbl>
              <a:tblPr>
                <a:noFill/>
                <a:tableStyleId>{0368261B-A76E-4C6C-8DC6-EC0933604C06}</a:tableStyleId>
              </a:tblPr>
              <a:tblGrid>
                <a:gridCol w="2403082">
                  <a:extLst>
                    <a:ext uri="{9D8B030D-6E8A-4147-A177-3AD203B41FA5}">
                      <a16:colId xmlns:a16="http://schemas.microsoft.com/office/drawing/2014/main" val="20000"/>
                    </a:ext>
                  </a:extLst>
                </a:gridCol>
                <a:gridCol w="3089712">
                  <a:extLst>
                    <a:ext uri="{9D8B030D-6E8A-4147-A177-3AD203B41FA5}">
                      <a16:colId xmlns:a16="http://schemas.microsoft.com/office/drawing/2014/main" val="20001"/>
                    </a:ext>
                  </a:extLst>
                </a:gridCol>
                <a:gridCol w="2697340">
                  <a:extLst>
                    <a:ext uri="{9D8B030D-6E8A-4147-A177-3AD203B41FA5}">
                      <a16:colId xmlns:a16="http://schemas.microsoft.com/office/drawing/2014/main" val="20002"/>
                    </a:ext>
                  </a:extLst>
                </a:gridCol>
                <a:gridCol w="2991626">
                  <a:extLst>
                    <a:ext uri="{9D8B030D-6E8A-4147-A177-3AD203B41FA5}">
                      <a16:colId xmlns:a16="http://schemas.microsoft.com/office/drawing/2014/main" val="20003"/>
                    </a:ext>
                  </a:extLst>
                </a:gridCol>
              </a:tblGrid>
              <a:tr h="639703">
                <a:tc>
                  <a:txBody>
                    <a:bodyPr/>
                    <a:lstStyle/>
                    <a:p>
                      <a:pPr marL="0" lvl="0" indent="0" algn="ctr" rtl="0">
                        <a:lnSpc>
                          <a:spcPct val="115000"/>
                        </a:lnSpc>
                        <a:spcBef>
                          <a:spcPts val="1200"/>
                        </a:spcBef>
                        <a:spcAft>
                          <a:spcPts val="1200"/>
                        </a:spcAft>
                        <a:buNone/>
                      </a:pPr>
                      <a:r>
                        <a:rPr lang="en-ZA" sz="2000" b="1" dirty="0">
                          <a:solidFill>
                            <a:srgbClr val="FFFFFF"/>
                          </a:solidFill>
                        </a:rPr>
                        <a:t>Model</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800" b="1" dirty="0">
                          <a:solidFill>
                            <a:srgbClr val="FFFFFF"/>
                          </a:solidFill>
                        </a:rPr>
                        <a:t>Mean Accuracy Score (%)</a:t>
                      </a:r>
                      <a:endParaRPr sz="1800" b="1" dirty="0">
                        <a:solidFill>
                          <a:srgbClr val="FFFFFF"/>
                        </a:solidFill>
                      </a:endParaRPr>
                    </a:p>
                  </a:txBody>
                  <a:tcPr marL="68575" marR="68575" marT="91425" marB="91425" anchor="ct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800" b="1" dirty="0">
                          <a:solidFill>
                            <a:srgbClr val="FFFFFF"/>
                          </a:solidFill>
                        </a:rPr>
                        <a:t>Mean FI Score (%)</a:t>
                      </a:r>
                      <a:endParaRPr sz="1800" b="1" dirty="0">
                        <a:solidFill>
                          <a:srgbClr val="FFFFFF"/>
                        </a:solidFill>
                      </a:endParaRPr>
                    </a:p>
                  </a:txBody>
                  <a:tcPr marL="68575" marR="68575" marT="91425" marB="91425" anchor="ct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800" b="1" dirty="0">
                          <a:solidFill>
                            <a:srgbClr val="FFFFFF"/>
                          </a:solidFill>
                        </a:rPr>
                        <a:t>Mean ROC-AUC (%)</a:t>
                      </a:r>
                      <a:endParaRPr sz="1800" b="1" dirty="0">
                        <a:solidFill>
                          <a:srgbClr val="FFFFFF"/>
                        </a:solidFill>
                      </a:endParaRPr>
                    </a:p>
                  </a:txBody>
                  <a:tcPr marL="68575" marR="68575" marT="91425" marB="91425" anchor="ctr">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extLst>
                  <a:ext uri="{0D108BD9-81ED-4DB2-BD59-A6C34878D82A}">
                    <a16:rowId xmlns:a16="http://schemas.microsoft.com/office/drawing/2014/main" val="10000"/>
                  </a:ext>
                </a:extLst>
              </a:tr>
              <a:tr h="693604">
                <a:tc>
                  <a:txBody>
                    <a:bodyPr/>
                    <a:lstStyle/>
                    <a:p>
                      <a:pPr marL="0" lvl="0" indent="0" algn="ctr" rtl="0">
                        <a:lnSpc>
                          <a:spcPct val="115000"/>
                        </a:lnSpc>
                        <a:spcBef>
                          <a:spcPts val="1200"/>
                        </a:spcBef>
                        <a:spcAft>
                          <a:spcPts val="1200"/>
                        </a:spcAft>
                        <a:buNone/>
                      </a:pPr>
                      <a:r>
                        <a:rPr lang="en-ZA" sz="2000" b="1" dirty="0">
                          <a:solidFill>
                            <a:srgbClr val="FFFFFF"/>
                          </a:solidFill>
                        </a:rPr>
                        <a:t>Random Forest</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600" dirty="0"/>
                        <a:t>0.8097 + 0.0076</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dirty="0"/>
                        <a:t>0.0846 + 0.0273</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a:t>0.6848 + 0.0312</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extLst>
                  <a:ext uri="{0D108BD9-81ED-4DB2-BD59-A6C34878D82A}">
                    <a16:rowId xmlns:a16="http://schemas.microsoft.com/office/drawing/2014/main" val="10001"/>
                  </a:ext>
                </a:extLst>
              </a:tr>
              <a:tr h="693604">
                <a:tc>
                  <a:txBody>
                    <a:bodyPr/>
                    <a:lstStyle/>
                    <a:p>
                      <a:pPr marL="0" lvl="0" indent="0" algn="ctr" rtl="0">
                        <a:lnSpc>
                          <a:spcPct val="115000"/>
                        </a:lnSpc>
                        <a:spcBef>
                          <a:spcPts val="1200"/>
                        </a:spcBef>
                        <a:spcAft>
                          <a:spcPts val="1200"/>
                        </a:spcAft>
                        <a:buNone/>
                      </a:pPr>
                      <a:r>
                        <a:rPr lang="en-ZA" sz="2000" b="1" dirty="0">
                          <a:solidFill>
                            <a:srgbClr val="FFFFFF"/>
                          </a:solidFill>
                        </a:rPr>
                        <a:t>CNN (VGG16)</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600"/>
                        <a:t>0.8123 + 0.0022</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tc>
                  <a:txBody>
                    <a:bodyPr/>
                    <a:lstStyle/>
                    <a:p>
                      <a:pPr marL="0" lvl="0" indent="0" algn="ctr" rtl="0">
                        <a:lnSpc>
                          <a:spcPct val="115000"/>
                        </a:lnSpc>
                        <a:spcBef>
                          <a:spcPts val="1200"/>
                        </a:spcBef>
                        <a:spcAft>
                          <a:spcPts val="1200"/>
                        </a:spcAft>
                        <a:buNone/>
                      </a:pPr>
                      <a:r>
                        <a:rPr lang="en-ZA" sz="1600" dirty="0"/>
                        <a:t>0.0000 + 0.0000</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tc>
                  <a:txBody>
                    <a:bodyPr/>
                    <a:lstStyle/>
                    <a:p>
                      <a:pPr marL="0" lvl="0" indent="0" algn="ctr" rtl="0">
                        <a:lnSpc>
                          <a:spcPct val="115000"/>
                        </a:lnSpc>
                        <a:spcBef>
                          <a:spcPts val="1200"/>
                        </a:spcBef>
                        <a:spcAft>
                          <a:spcPts val="1200"/>
                        </a:spcAft>
                        <a:buNone/>
                      </a:pPr>
                      <a:r>
                        <a:rPr lang="en-ZA" sz="1600"/>
                        <a:t>nan + nan</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extLst>
                  <a:ext uri="{0D108BD9-81ED-4DB2-BD59-A6C34878D82A}">
                    <a16:rowId xmlns:a16="http://schemas.microsoft.com/office/drawing/2014/main" val="10002"/>
                  </a:ext>
                </a:extLst>
              </a:tr>
              <a:tr h="693604">
                <a:tc>
                  <a:txBody>
                    <a:bodyPr/>
                    <a:lstStyle/>
                    <a:p>
                      <a:pPr marL="0" lvl="0" indent="0" algn="ctr" rtl="0">
                        <a:lnSpc>
                          <a:spcPct val="115000"/>
                        </a:lnSpc>
                        <a:spcBef>
                          <a:spcPts val="1200"/>
                        </a:spcBef>
                        <a:spcAft>
                          <a:spcPts val="1200"/>
                        </a:spcAft>
                        <a:buNone/>
                      </a:pPr>
                      <a:r>
                        <a:rPr lang="en-ZA" sz="2000" b="1" dirty="0">
                          <a:solidFill>
                            <a:srgbClr val="FFFFFF"/>
                          </a:solidFill>
                        </a:rPr>
                        <a:t>SVM (RBF)</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600" dirty="0"/>
                        <a:t>0.8123 + 0.0022</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dirty="0"/>
                        <a:t>0.0000 + 0.0000</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a:t>0.6882 + 0.0101</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extLst>
                  <a:ext uri="{0D108BD9-81ED-4DB2-BD59-A6C34878D82A}">
                    <a16:rowId xmlns:a16="http://schemas.microsoft.com/office/drawing/2014/main" val="10003"/>
                  </a:ext>
                </a:extLst>
              </a:tr>
              <a:tr h="693604">
                <a:tc>
                  <a:txBody>
                    <a:bodyPr/>
                    <a:lstStyle/>
                    <a:p>
                      <a:pPr marL="0" lvl="0" indent="0" algn="ctr" rtl="0">
                        <a:lnSpc>
                          <a:spcPct val="115000"/>
                        </a:lnSpc>
                        <a:spcBef>
                          <a:spcPts val="1200"/>
                        </a:spcBef>
                        <a:spcAft>
                          <a:spcPts val="1200"/>
                        </a:spcAft>
                        <a:buNone/>
                      </a:pPr>
                      <a:r>
                        <a:rPr lang="en-ZA" sz="2000" b="1" dirty="0">
                          <a:solidFill>
                            <a:srgbClr val="FFFFFF"/>
                          </a:solidFill>
                        </a:rPr>
                        <a:t>XGBoost</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600"/>
                        <a:t>0.8159 + 0.0065</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tc>
                  <a:txBody>
                    <a:bodyPr/>
                    <a:lstStyle/>
                    <a:p>
                      <a:pPr marL="0" lvl="0" indent="0" algn="ctr" rtl="0">
                        <a:lnSpc>
                          <a:spcPct val="115000"/>
                        </a:lnSpc>
                        <a:spcBef>
                          <a:spcPts val="1200"/>
                        </a:spcBef>
                        <a:spcAft>
                          <a:spcPts val="1200"/>
                        </a:spcAft>
                        <a:buNone/>
                      </a:pPr>
                      <a:r>
                        <a:rPr lang="en-ZA" sz="1600" dirty="0"/>
                        <a:t>0.2534 + 0.0551</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tc>
                  <a:txBody>
                    <a:bodyPr/>
                    <a:lstStyle/>
                    <a:p>
                      <a:pPr marL="0" lvl="0" indent="0" algn="ctr" rtl="0">
                        <a:lnSpc>
                          <a:spcPct val="115000"/>
                        </a:lnSpc>
                        <a:spcBef>
                          <a:spcPts val="1200"/>
                        </a:spcBef>
                        <a:spcAft>
                          <a:spcPts val="1200"/>
                        </a:spcAft>
                        <a:buNone/>
                      </a:pPr>
                      <a:r>
                        <a:rPr lang="en-ZA" sz="1600" dirty="0"/>
                        <a:t>0.6971 + 0.0574</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DFEC"/>
                    </a:solidFill>
                  </a:tcPr>
                </a:tc>
                <a:extLst>
                  <a:ext uri="{0D108BD9-81ED-4DB2-BD59-A6C34878D82A}">
                    <a16:rowId xmlns:a16="http://schemas.microsoft.com/office/drawing/2014/main" val="10004"/>
                  </a:ext>
                </a:extLst>
              </a:tr>
              <a:tr h="693604">
                <a:tc>
                  <a:txBody>
                    <a:bodyPr/>
                    <a:lstStyle/>
                    <a:p>
                      <a:pPr marL="0" lvl="0" indent="0" algn="ctr" rtl="0">
                        <a:lnSpc>
                          <a:spcPct val="115000"/>
                        </a:lnSpc>
                        <a:spcBef>
                          <a:spcPts val="1200"/>
                        </a:spcBef>
                        <a:spcAft>
                          <a:spcPts val="1200"/>
                        </a:spcAft>
                        <a:buNone/>
                      </a:pPr>
                      <a:r>
                        <a:rPr lang="en-ZA" sz="2000" b="1" dirty="0">
                          <a:solidFill>
                            <a:srgbClr val="FFFFFF"/>
                          </a:solidFill>
                        </a:rPr>
                        <a:t>Decision-Tree</a:t>
                      </a:r>
                      <a:endParaRPr sz="2000" b="1" dirty="0">
                        <a:solidFill>
                          <a:srgbClr val="FFFFFF"/>
                        </a:solidFill>
                      </a:endParaRPr>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064A2"/>
                    </a:solidFill>
                  </a:tcPr>
                </a:tc>
                <a:tc>
                  <a:txBody>
                    <a:bodyPr/>
                    <a:lstStyle/>
                    <a:p>
                      <a:pPr marL="0" lvl="0" indent="0" algn="ctr" rtl="0">
                        <a:lnSpc>
                          <a:spcPct val="115000"/>
                        </a:lnSpc>
                        <a:spcBef>
                          <a:spcPts val="1200"/>
                        </a:spcBef>
                        <a:spcAft>
                          <a:spcPts val="1200"/>
                        </a:spcAft>
                        <a:buNone/>
                      </a:pPr>
                      <a:r>
                        <a:rPr lang="en-ZA" sz="1600"/>
                        <a:t>0.7551 + 0.0220</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a:t>0.2199 + 0.0355</a:t>
                      </a:r>
                      <a:endParaRPr sz="160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tc>
                  <a:txBody>
                    <a:bodyPr/>
                    <a:lstStyle/>
                    <a:p>
                      <a:pPr marL="0" lvl="0" indent="0" algn="ctr" rtl="0">
                        <a:lnSpc>
                          <a:spcPct val="115000"/>
                        </a:lnSpc>
                        <a:spcBef>
                          <a:spcPts val="1200"/>
                        </a:spcBef>
                        <a:spcAft>
                          <a:spcPts val="1200"/>
                        </a:spcAft>
                        <a:buNone/>
                      </a:pPr>
                      <a:r>
                        <a:rPr lang="en-ZA" sz="1600" dirty="0"/>
                        <a:t>0.5661 + 0.0493</a:t>
                      </a:r>
                      <a:endParaRPr sz="1600" dirty="0"/>
                    </a:p>
                  </a:txBody>
                  <a:tcPr marL="68575" marR="685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0D9"/>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69"/>
                                        </p:tgtEl>
                                        <p:attrNameLst>
                                          <p:attrName>style.visibility</p:attrName>
                                        </p:attrNameLst>
                                      </p:cBhvr>
                                      <p:to>
                                        <p:strVal val="visible"/>
                                      </p:to>
                                    </p:set>
                                    <p:animEffect transition="in" filter="randombar(horizontal)">
                                      <p:cBhvr>
                                        <p:cTn id="7" dur="500"/>
                                        <p:tgtEl>
                                          <p:spTgt spid="106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80"/>
                                        </p:tgtEl>
                                        <p:attrNameLst>
                                          <p:attrName>style.visibility</p:attrName>
                                        </p:attrNameLst>
                                      </p:cBhvr>
                                      <p:to>
                                        <p:strVal val="visible"/>
                                      </p:to>
                                    </p:set>
                                    <p:animEffect transition="in" filter="randombar(horizontal)">
                                      <p:cBhvr>
                                        <p:cTn id="11"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lights from a tree&#10;&#10;AI-generated content may be incorrect.">
            <a:extLst>
              <a:ext uri="{FF2B5EF4-FFF2-40B4-BE49-F238E27FC236}">
                <a16:creationId xmlns:a16="http://schemas.microsoft.com/office/drawing/2014/main" id="{002B2A11-5452-CCC7-8CE3-C8CE39D3223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
            <a:ext cx="12206143" cy="6858000"/>
          </a:xfrm>
          <a:prstGeom prst="rect">
            <a:avLst/>
          </a:prstGeom>
        </p:spPr>
      </p:pic>
      <p:sp>
        <p:nvSpPr>
          <p:cNvPr id="10" name="TextBox 9">
            <a:extLst>
              <a:ext uri="{FF2B5EF4-FFF2-40B4-BE49-F238E27FC236}">
                <a16:creationId xmlns:a16="http://schemas.microsoft.com/office/drawing/2014/main" id="{0D0CDD3E-DFE8-CBE2-914B-CF8E73BD9531}"/>
              </a:ext>
            </a:extLst>
          </p:cNvPr>
          <p:cNvSpPr txBox="1"/>
          <p:nvPr/>
        </p:nvSpPr>
        <p:spPr>
          <a:xfrm>
            <a:off x="-1" y="6799957"/>
            <a:ext cx="9794449" cy="230832"/>
          </a:xfrm>
          <a:prstGeom prst="rect">
            <a:avLst/>
          </a:prstGeom>
          <a:noFill/>
        </p:spPr>
        <p:txBody>
          <a:bodyPr wrap="square" rtlCol="0">
            <a:spAutoFit/>
          </a:bodyPr>
          <a:lstStyle/>
          <a:p>
            <a:r>
              <a:rPr lang="en-ZA" sz="900">
                <a:hlinkClick r:id="rId3" tooltip="https://a-z-animals.com/animals/lists/animals-that-glow-in-the-dark/"/>
              </a:rPr>
              <a:t>This Photo</a:t>
            </a:r>
            <a:r>
              <a:rPr lang="en-ZA" sz="900"/>
              <a:t> by Unknown Author is licensed under </a:t>
            </a:r>
            <a:r>
              <a:rPr lang="en-ZA" sz="900">
                <a:hlinkClick r:id="rId4" tooltip="https://creativecommons.org/licenses/by/3.0/"/>
              </a:rPr>
              <a:t>CC BY</a:t>
            </a:r>
            <a:endParaRPr lang="en-ZA" sz="900"/>
          </a:p>
        </p:txBody>
      </p:sp>
      <p:graphicFrame>
        <p:nvGraphicFramePr>
          <p:cNvPr id="11" name="Table 10">
            <a:extLst>
              <a:ext uri="{FF2B5EF4-FFF2-40B4-BE49-F238E27FC236}">
                <a16:creationId xmlns:a16="http://schemas.microsoft.com/office/drawing/2014/main" id="{F64027D3-F60C-3B31-0018-AEC6659F61DC}"/>
              </a:ext>
            </a:extLst>
          </p:cNvPr>
          <p:cNvGraphicFramePr>
            <a:graphicFrameLocks noGrp="1"/>
          </p:cNvGraphicFramePr>
          <p:nvPr>
            <p:extLst>
              <p:ext uri="{D42A27DB-BD31-4B8C-83A1-F6EECF244321}">
                <p14:modId xmlns:p14="http://schemas.microsoft.com/office/powerpoint/2010/main" val="4412141"/>
              </p:ext>
            </p:extLst>
          </p:nvPr>
        </p:nvGraphicFramePr>
        <p:xfrm>
          <a:off x="304799" y="3085672"/>
          <a:ext cx="5539819" cy="3118888"/>
        </p:xfrm>
        <a:graphic>
          <a:graphicData uri="http://schemas.openxmlformats.org/drawingml/2006/table">
            <a:tbl>
              <a:tblPr firstRow="1" bandRow="1">
                <a:tableStyleId>{0368261B-A76E-4C6C-8DC6-EC0933604C06}</a:tableStyleId>
              </a:tblPr>
              <a:tblGrid>
                <a:gridCol w="2672087">
                  <a:extLst>
                    <a:ext uri="{9D8B030D-6E8A-4147-A177-3AD203B41FA5}">
                      <a16:colId xmlns:a16="http://schemas.microsoft.com/office/drawing/2014/main" val="996275896"/>
                    </a:ext>
                  </a:extLst>
                </a:gridCol>
                <a:gridCol w="2867732">
                  <a:extLst>
                    <a:ext uri="{9D8B030D-6E8A-4147-A177-3AD203B41FA5}">
                      <a16:colId xmlns:a16="http://schemas.microsoft.com/office/drawing/2014/main" val="3929822162"/>
                    </a:ext>
                  </a:extLst>
                </a:gridCol>
              </a:tblGrid>
              <a:tr h="497608">
                <a:tc>
                  <a:txBody>
                    <a:bodyPr/>
                    <a:lstStyle/>
                    <a:p>
                      <a:pPr algn="ctr"/>
                      <a:r>
                        <a:rPr lang="en-ZA" sz="1600" b="1" i="0" dirty="0">
                          <a:solidFill>
                            <a:schemeClr val="bg1"/>
                          </a:solidFill>
                        </a:rPr>
                        <a:t>Strengths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ZA" sz="1600" b="1" i="0" dirty="0">
                          <a:solidFill>
                            <a:schemeClr val="bg1"/>
                          </a:solidFill>
                        </a:rPr>
                        <a:t>Limitations </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2339783423"/>
                  </a:ext>
                </a:extLst>
              </a:tr>
              <a:tr h="2389351">
                <a:tc>
                  <a:txBody>
                    <a:bodyPr/>
                    <a:lstStyle/>
                    <a:p>
                      <a:pPr algn="ctr">
                        <a:buClr>
                          <a:schemeClr val="bg1"/>
                        </a:buClr>
                        <a:buFont typeface="Wingdings" panose="05000000000000000000" pitchFamily="2" charset="2"/>
                        <a:buChar char="q"/>
                      </a:pPr>
                      <a:r>
                        <a:rPr lang="en-ZA" sz="1900" dirty="0">
                          <a:solidFill>
                            <a:schemeClr val="bg1"/>
                          </a:solidFill>
                        </a:rPr>
                        <a:t>Modularity &amp; Scalability </a:t>
                      </a:r>
                    </a:p>
                    <a:p>
                      <a:pPr algn="ctr">
                        <a:buClr>
                          <a:schemeClr val="bg1"/>
                        </a:buClr>
                        <a:buFont typeface="Wingdings" panose="05000000000000000000" pitchFamily="2" charset="2"/>
                        <a:buChar char="q"/>
                      </a:pPr>
                      <a:r>
                        <a:rPr lang="en-ZA" sz="1900" dirty="0">
                          <a:solidFill>
                            <a:schemeClr val="bg1"/>
                          </a:solidFill>
                        </a:rPr>
                        <a:t>Multi-Model Ensemble</a:t>
                      </a:r>
                    </a:p>
                    <a:p>
                      <a:pPr algn="ctr">
                        <a:buClr>
                          <a:schemeClr val="bg1"/>
                        </a:buClr>
                        <a:buFont typeface="Wingdings" panose="05000000000000000000" pitchFamily="2" charset="2"/>
                        <a:buChar char="q"/>
                      </a:pPr>
                      <a:r>
                        <a:rPr lang="en-ZA" sz="1900" dirty="0">
                          <a:solidFill>
                            <a:schemeClr val="bg1"/>
                          </a:solidFill>
                        </a:rPr>
                        <a:t>Feature Engineering</a:t>
                      </a:r>
                    </a:p>
                    <a:p>
                      <a:pPr algn="ctr">
                        <a:buClr>
                          <a:schemeClr val="bg1"/>
                        </a:buClr>
                        <a:buFont typeface="Wingdings" panose="05000000000000000000" pitchFamily="2" charset="2"/>
                        <a:buChar char="q"/>
                      </a:pPr>
                      <a:r>
                        <a:rPr lang="en-ZA" sz="1900" dirty="0">
                          <a:solidFill>
                            <a:schemeClr val="bg1"/>
                          </a:solidFill>
                        </a:rPr>
                        <a:t>Image Preprocessing </a:t>
                      </a:r>
                    </a:p>
                    <a:p>
                      <a:pPr algn="ctr">
                        <a:buClr>
                          <a:schemeClr val="bg1"/>
                        </a:buClr>
                        <a:buFont typeface="Wingdings" panose="05000000000000000000" pitchFamily="2" charset="2"/>
                        <a:buChar char="q"/>
                      </a:pPr>
                      <a:r>
                        <a:rPr lang="en-ZA" sz="1900" dirty="0">
                          <a:solidFill>
                            <a:schemeClr val="bg1"/>
                          </a:solidFill>
                        </a:rPr>
                        <a:t>Reproducibility </a:t>
                      </a:r>
                    </a:p>
                    <a:p>
                      <a:pPr algn="ctr"/>
                      <a:endParaRPr lang="en-ZA"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Orientation Issue</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CNN Tuning</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Limited Sampling </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Metrics Focus</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Complexity </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Threat-Type Detection</a:t>
                      </a:r>
                    </a:p>
                    <a:p>
                      <a:pPr algn="ctr"/>
                      <a:endParaRPr lang="en-ZA"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3006794"/>
                  </a:ext>
                </a:extLst>
              </a:tr>
            </a:tbl>
          </a:graphicData>
        </a:graphic>
      </p:graphicFrame>
      <p:graphicFrame>
        <p:nvGraphicFramePr>
          <p:cNvPr id="12" name="Table 11">
            <a:extLst>
              <a:ext uri="{FF2B5EF4-FFF2-40B4-BE49-F238E27FC236}">
                <a16:creationId xmlns:a16="http://schemas.microsoft.com/office/drawing/2014/main" id="{7AE42B3E-E3D7-FB10-1EE0-B7DD543A95B4}"/>
              </a:ext>
            </a:extLst>
          </p:cNvPr>
          <p:cNvGraphicFramePr>
            <a:graphicFrameLocks noGrp="1"/>
          </p:cNvGraphicFramePr>
          <p:nvPr>
            <p:extLst>
              <p:ext uri="{D42A27DB-BD31-4B8C-83A1-F6EECF244321}">
                <p14:modId xmlns:p14="http://schemas.microsoft.com/office/powerpoint/2010/main" val="2282942353"/>
              </p:ext>
            </p:extLst>
          </p:nvPr>
        </p:nvGraphicFramePr>
        <p:xfrm>
          <a:off x="6347383" y="3085671"/>
          <a:ext cx="5716441" cy="3118888"/>
        </p:xfrm>
        <a:graphic>
          <a:graphicData uri="http://schemas.openxmlformats.org/drawingml/2006/table">
            <a:tbl>
              <a:tblPr firstRow="1" bandRow="1">
                <a:tableStyleId>{0368261B-A76E-4C6C-8DC6-EC0933604C06}</a:tableStyleId>
              </a:tblPr>
              <a:tblGrid>
                <a:gridCol w="2757279">
                  <a:extLst>
                    <a:ext uri="{9D8B030D-6E8A-4147-A177-3AD203B41FA5}">
                      <a16:colId xmlns:a16="http://schemas.microsoft.com/office/drawing/2014/main" val="1371251562"/>
                    </a:ext>
                  </a:extLst>
                </a:gridCol>
                <a:gridCol w="2959162">
                  <a:extLst>
                    <a:ext uri="{9D8B030D-6E8A-4147-A177-3AD203B41FA5}">
                      <a16:colId xmlns:a16="http://schemas.microsoft.com/office/drawing/2014/main" val="2201389019"/>
                    </a:ext>
                  </a:extLst>
                </a:gridCol>
              </a:tblGrid>
              <a:tr h="537584">
                <a:tc>
                  <a:txBody>
                    <a:bodyPr/>
                    <a:lstStyle/>
                    <a:p>
                      <a:pPr algn="ctr"/>
                      <a:r>
                        <a:rPr lang="en-ZA" b="1" dirty="0">
                          <a:solidFill>
                            <a:schemeClr val="bg1"/>
                          </a:solidFill>
                        </a:rPr>
                        <a:t>What Worked Well: </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ZA" b="1" dirty="0">
                          <a:solidFill>
                            <a:schemeClr val="bg1"/>
                          </a:solidFill>
                        </a:rPr>
                        <a:t>What Needs To Be Improved </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34509208"/>
                  </a:ext>
                </a:extLst>
              </a:tr>
              <a:tr h="2581304">
                <a:tc>
                  <a:txBody>
                    <a:bodyPr/>
                    <a:lstStyle/>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3D -&gt; 2D Segmentation</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Feature Engineering</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Model Evaluation </a:t>
                      </a:r>
                    </a:p>
                    <a:p>
                      <a:pPr algn="ctr"/>
                      <a:endParaRPr lang="en-ZA"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Additional Categorized Classification</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Detection Alternatives </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Process and Memory Placement </a:t>
                      </a:r>
                    </a:p>
                    <a:p>
                      <a:pPr marL="285750" marR="0" indent="-285750" algn="ctr" rtl="0">
                        <a:lnSpc>
                          <a:spcPct val="100000"/>
                        </a:lnSpc>
                        <a:spcBef>
                          <a:spcPts val="0"/>
                        </a:spcBef>
                        <a:spcAft>
                          <a:spcPts val="0"/>
                        </a:spcAft>
                        <a:buClr>
                          <a:schemeClr val="bg1"/>
                        </a:buClr>
                        <a:buFont typeface="Wingdings" panose="05000000000000000000" pitchFamily="2" charset="2"/>
                        <a:buChar char="q"/>
                      </a:pPr>
                      <a:r>
                        <a:rPr lang="en-ZA" sz="1900" b="0" i="0" u="none" strike="noStrike" cap="none" dirty="0">
                          <a:solidFill>
                            <a:schemeClr val="bg1"/>
                          </a:solidFill>
                          <a:latin typeface="Arial"/>
                          <a:cs typeface="Arial"/>
                          <a:sym typeface="Arial"/>
                        </a:rPr>
                        <a:t>Threat Argumentation </a:t>
                      </a:r>
                    </a:p>
                    <a:p>
                      <a:pPr algn="ctr"/>
                      <a:endParaRPr lang="en-ZA"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8043134"/>
                  </a:ext>
                </a:extLst>
              </a:tr>
            </a:tbl>
          </a:graphicData>
        </a:graphic>
      </p:graphicFrame>
      <p:sp>
        <p:nvSpPr>
          <p:cNvPr id="15" name="TextBox 14">
            <a:extLst>
              <a:ext uri="{FF2B5EF4-FFF2-40B4-BE49-F238E27FC236}">
                <a16:creationId xmlns:a16="http://schemas.microsoft.com/office/drawing/2014/main" id="{F8D26DFE-3BF9-5365-12A7-31FE07EF565C}"/>
              </a:ext>
            </a:extLst>
          </p:cNvPr>
          <p:cNvSpPr txBox="1"/>
          <p:nvPr/>
        </p:nvSpPr>
        <p:spPr>
          <a:xfrm>
            <a:off x="2298571" y="934908"/>
            <a:ext cx="8097624" cy="1323439"/>
          </a:xfrm>
          <a:prstGeom prst="rect">
            <a:avLst/>
          </a:prstGeom>
          <a:noFill/>
        </p:spPr>
        <p:txBody>
          <a:bodyPr wrap="square">
            <a:spAutoFit/>
          </a:bodyPr>
          <a:lstStyle/>
          <a:p>
            <a:pPr algn="ctr"/>
            <a:r>
              <a:rPr lang="en-ZA" sz="4000" b="1" i="1" dirty="0">
                <a:solidFill>
                  <a:schemeClr val="bg1"/>
                </a:solidFill>
              </a:rPr>
              <a:t>Key Takeaways of Passenger Screening Algorithm</a:t>
            </a:r>
          </a:p>
        </p:txBody>
      </p:sp>
    </p:spTree>
    <p:extLst>
      <p:ext uri="{BB962C8B-B14F-4D97-AF65-F5344CB8AC3E}">
        <p14:creationId xmlns:p14="http://schemas.microsoft.com/office/powerpoint/2010/main" val="27685017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par>
                          <p:cTn id="8" fill="hold">
                            <p:stCondLst>
                              <p:cond delay="2000"/>
                            </p:stCondLst>
                            <p:childTnLst>
                              <p:par>
                                <p:cTn id="9" presetID="47"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lights from a tree&#10;&#10;AI-generated content may be incorrect.">
            <a:extLst>
              <a:ext uri="{FF2B5EF4-FFF2-40B4-BE49-F238E27FC236}">
                <a16:creationId xmlns:a16="http://schemas.microsoft.com/office/drawing/2014/main" id="{0CABF979-611B-4A64-21C2-491F7F6631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143" y="0"/>
            <a:ext cx="12206143" cy="6858000"/>
          </a:xfrm>
          <a:prstGeom prst="rect">
            <a:avLst/>
          </a:prstGeom>
        </p:spPr>
      </p:pic>
      <p:sp>
        <p:nvSpPr>
          <p:cNvPr id="3" name="TextBox 2">
            <a:extLst>
              <a:ext uri="{FF2B5EF4-FFF2-40B4-BE49-F238E27FC236}">
                <a16:creationId xmlns:a16="http://schemas.microsoft.com/office/drawing/2014/main" id="{1E040CB3-3596-4C2F-5B11-808424D26DB9}"/>
              </a:ext>
            </a:extLst>
          </p:cNvPr>
          <p:cNvSpPr txBox="1"/>
          <p:nvPr/>
        </p:nvSpPr>
        <p:spPr>
          <a:xfrm>
            <a:off x="-1" y="6799957"/>
            <a:ext cx="9794449" cy="230832"/>
          </a:xfrm>
          <a:prstGeom prst="rect">
            <a:avLst/>
          </a:prstGeom>
          <a:noFill/>
        </p:spPr>
        <p:txBody>
          <a:bodyPr wrap="square" rtlCol="0">
            <a:spAutoFit/>
          </a:bodyPr>
          <a:lstStyle/>
          <a:p>
            <a:r>
              <a:rPr lang="en-ZA" sz="900">
                <a:hlinkClick r:id="rId3" tooltip="https://a-z-animals.com/animals/lists/animals-that-glow-in-the-dark/"/>
              </a:rPr>
              <a:t>This Photo</a:t>
            </a:r>
            <a:r>
              <a:rPr lang="en-ZA" sz="900"/>
              <a:t> by Unknown Author is licensed under </a:t>
            </a:r>
            <a:r>
              <a:rPr lang="en-ZA" sz="900">
                <a:hlinkClick r:id="rId4" tooltip="https://creativecommons.org/licenses/by/3.0/"/>
              </a:rPr>
              <a:t>CC BY</a:t>
            </a:r>
            <a:endParaRPr lang="en-ZA" sz="900"/>
          </a:p>
        </p:txBody>
      </p:sp>
      <p:sp>
        <p:nvSpPr>
          <p:cNvPr id="5" name="TextBox 4">
            <a:extLst>
              <a:ext uri="{FF2B5EF4-FFF2-40B4-BE49-F238E27FC236}">
                <a16:creationId xmlns:a16="http://schemas.microsoft.com/office/drawing/2014/main" id="{805A3742-2274-B9F7-ECDD-870EA221D4A6}"/>
              </a:ext>
            </a:extLst>
          </p:cNvPr>
          <p:cNvSpPr txBox="1"/>
          <p:nvPr/>
        </p:nvSpPr>
        <p:spPr>
          <a:xfrm>
            <a:off x="3918410" y="2142709"/>
            <a:ext cx="4297156" cy="2400657"/>
          </a:xfrm>
          <a:prstGeom prst="rect">
            <a:avLst/>
          </a:prstGeom>
          <a:noFill/>
        </p:spPr>
        <p:txBody>
          <a:bodyPr wrap="square" rtlCol="0">
            <a:spAutoFit/>
          </a:bodyPr>
          <a:lstStyle/>
          <a:p>
            <a:pPr algn="ctr"/>
            <a:r>
              <a:rPr lang="en-ZA" sz="5000" dirty="0">
                <a:solidFill>
                  <a:schemeClr val="bg1"/>
                </a:solidFill>
              </a:rPr>
              <a:t>Evaluation of Projected Outcomes </a:t>
            </a:r>
          </a:p>
        </p:txBody>
      </p:sp>
      <p:sp>
        <p:nvSpPr>
          <p:cNvPr id="7" name="TextBox 6">
            <a:extLst>
              <a:ext uri="{FF2B5EF4-FFF2-40B4-BE49-F238E27FC236}">
                <a16:creationId xmlns:a16="http://schemas.microsoft.com/office/drawing/2014/main" id="{CE675A1F-8C23-AE4A-7343-943BD2656152}"/>
              </a:ext>
            </a:extLst>
          </p:cNvPr>
          <p:cNvSpPr txBox="1"/>
          <p:nvPr/>
        </p:nvSpPr>
        <p:spPr>
          <a:xfrm>
            <a:off x="1597059" y="1473542"/>
            <a:ext cx="2321351" cy="738664"/>
          </a:xfrm>
          <a:prstGeom prst="rect">
            <a:avLst/>
          </a:prstGeom>
          <a:noFill/>
        </p:spPr>
        <p:txBody>
          <a:bodyPr wrap="square">
            <a:spAutoFit/>
          </a:bodyPr>
          <a:lstStyle/>
          <a:p>
            <a:pPr marL="60960" lvl="0" algn="ctr" rtl="0">
              <a:spcBef>
                <a:spcPts val="1440"/>
              </a:spcBef>
              <a:spcAft>
                <a:spcPts val="0"/>
              </a:spcAft>
              <a:buSzPct val="100000"/>
            </a:pPr>
            <a:r>
              <a:rPr lang="en-ZA" sz="1400" b="1" dirty="0">
                <a:solidFill>
                  <a:schemeClr val="bg1"/>
                </a:solidFill>
                <a:latin typeface="Calibri"/>
                <a:ea typeface="Calibri"/>
                <a:cs typeface="Calibri"/>
                <a:sym typeface="Calibri"/>
              </a:rPr>
              <a:t>How effectively your solution met the stated objectives.</a:t>
            </a:r>
          </a:p>
        </p:txBody>
      </p:sp>
      <p:sp>
        <p:nvSpPr>
          <p:cNvPr id="9" name="TextBox 8">
            <a:extLst>
              <a:ext uri="{FF2B5EF4-FFF2-40B4-BE49-F238E27FC236}">
                <a16:creationId xmlns:a16="http://schemas.microsoft.com/office/drawing/2014/main" id="{3F5D0DA0-C7D2-6909-CE26-00C625F4C966}"/>
              </a:ext>
            </a:extLst>
          </p:cNvPr>
          <p:cNvSpPr txBox="1"/>
          <p:nvPr/>
        </p:nvSpPr>
        <p:spPr>
          <a:xfrm>
            <a:off x="346436" y="4182592"/>
            <a:ext cx="3235751" cy="738664"/>
          </a:xfrm>
          <a:prstGeom prst="rect">
            <a:avLst/>
          </a:prstGeom>
          <a:noFill/>
        </p:spPr>
        <p:txBody>
          <a:bodyPr wrap="square">
            <a:spAutoFit/>
          </a:bodyPr>
          <a:lstStyle/>
          <a:p>
            <a:pPr marL="60960" lvl="0" algn="ctr">
              <a:spcBef>
                <a:spcPts val="1440"/>
              </a:spcBef>
              <a:buSzPct val="100000"/>
            </a:pPr>
            <a:r>
              <a:rPr lang="en-ZA" b="1" dirty="0">
                <a:solidFill>
                  <a:schemeClr val="bg1"/>
                </a:solidFill>
                <a:latin typeface="Calibri"/>
                <a:ea typeface="Calibri"/>
                <a:cs typeface="Calibri"/>
                <a:sym typeface="Calibri"/>
              </a:rPr>
              <a:t>Analyse the model's strengths and limitations, including performance, interpretability, and fairness.</a:t>
            </a:r>
            <a:endParaRPr lang="en-ZA" sz="1400" b="1" dirty="0">
              <a:solidFill>
                <a:schemeClr val="bg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EBCED40E-93D6-7257-9710-FC53589A0076}"/>
              </a:ext>
            </a:extLst>
          </p:cNvPr>
          <p:cNvSpPr txBox="1"/>
          <p:nvPr/>
        </p:nvSpPr>
        <p:spPr>
          <a:xfrm>
            <a:off x="4683158" y="5888505"/>
            <a:ext cx="2839824" cy="738664"/>
          </a:xfrm>
          <a:prstGeom prst="rect">
            <a:avLst/>
          </a:prstGeom>
          <a:noFill/>
        </p:spPr>
        <p:txBody>
          <a:bodyPr wrap="square">
            <a:spAutoFit/>
          </a:bodyPr>
          <a:lstStyle/>
          <a:p>
            <a:pPr marL="60960" lvl="0" algn="ctr" rtl="0">
              <a:spcBef>
                <a:spcPts val="1440"/>
              </a:spcBef>
              <a:spcAft>
                <a:spcPts val="0"/>
              </a:spcAft>
              <a:buSzPct val="100000"/>
            </a:pPr>
            <a:r>
              <a:rPr lang="en-ZA" sz="1400" b="1" dirty="0">
                <a:solidFill>
                  <a:schemeClr val="bg1"/>
                </a:solidFill>
                <a:latin typeface="Calibri"/>
                <a:ea typeface="Calibri"/>
                <a:cs typeface="Calibri"/>
                <a:sym typeface="Calibri"/>
              </a:rPr>
              <a:t>Discuss how your work contributed to solving the core problem.</a:t>
            </a:r>
          </a:p>
        </p:txBody>
      </p:sp>
      <p:sp>
        <p:nvSpPr>
          <p:cNvPr id="13" name="TextBox 12">
            <a:extLst>
              <a:ext uri="{FF2B5EF4-FFF2-40B4-BE49-F238E27FC236}">
                <a16:creationId xmlns:a16="http://schemas.microsoft.com/office/drawing/2014/main" id="{534CA8F8-76E9-EF55-0F6F-6C8E96B70E47}"/>
              </a:ext>
            </a:extLst>
          </p:cNvPr>
          <p:cNvSpPr txBox="1"/>
          <p:nvPr/>
        </p:nvSpPr>
        <p:spPr>
          <a:xfrm>
            <a:off x="8713509" y="4286266"/>
            <a:ext cx="3028360" cy="738664"/>
          </a:xfrm>
          <a:prstGeom prst="rect">
            <a:avLst/>
          </a:prstGeom>
          <a:noFill/>
        </p:spPr>
        <p:txBody>
          <a:bodyPr wrap="square">
            <a:spAutoFit/>
          </a:bodyPr>
          <a:lstStyle/>
          <a:p>
            <a:pPr marL="60960" lvl="0" algn="ctr" rtl="0">
              <a:spcBef>
                <a:spcPts val="1440"/>
              </a:spcBef>
              <a:spcAft>
                <a:spcPts val="0"/>
              </a:spcAft>
              <a:buSzPct val="100000"/>
            </a:pPr>
            <a:r>
              <a:rPr lang="en-ZA" sz="1400" b="1" dirty="0">
                <a:solidFill>
                  <a:schemeClr val="bg1"/>
                </a:solidFill>
                <a:latin typeface="Calibri"/>
                <a:ea typeface="Calibri"/>
                <a:cs typeface="Calibri"/>
                <a:sym typeface="Calibri"/>
              </a:rPr>
              <a:t>Reflect on how the solution aligns with real-world needs and any business or social impact</a:t>
            </a:r>
          </a:p>
        </p:txBody>
      </p:sp>
      <p:sp>
        <p:nvSpPr>
          <p:cNvPr id="15" name="TextBox 14">
            <a:extLst>
              <a:ext uri="{FF2B5EF4-FFF2-40B4-BE49-F238E27FC236}">
                <a16:creationId xmlns:a16="http://schemas.microsoft.com/office/drawing/2014/main" id="{4928A327-8395-A56D-BE06-56A29C07D8A3}"/>
              </a:ext>
            </a:extLst>
          </p:cNvPr>
          <p:cNvSpPr txBox="1"/>
          <p:nvPr/>
        </p:nvSpPr>
        <p:spPr>
          <a:xfrm>
            <a:off x="7697180" y="1395022"/>
            <a:ext cx="2924665" cy="738664"/>
          </a:xfrm>
          <a:prstGeom prst="rect">
            <a:avLst/>
          </a:prstGeom>
          <a:noFill/>
        </p:spPr>
        <p:txBody>
          <a:bodyPr wrap="square">
            <a:spAutoFit/>
          </a:bodyPr>
          <a:lstStyle/>
          <a:p>
            <a:pPr marL="60960" lvl="0" algn="ctr" rtl="0">
              <a:spcBef>
                <a:spcPts val="1440"/>
              </a:spcBef>
              <a:spcAft>
                <a:spcPts val="0"/>
              </a:spcAft>
              <a:buSzPct val="100000"/>
            </a:pPr>
            <a:r>
              <a:rPr lang="en-ZA" sz="1400" b="1" dirty="0">
                <a:solidFill>
                  <a:schemeClr val="bg1"/>
                </a:solidFill>
                <a:latin typeface="Calibri"/>
                <a:ea typeface="Calibri"/>
                <a:cs typeface="Calibri"/>
                <a:sym typeface="Calibri"/>
              </a:rPr>
              <a:t>Summarising insights obtained from testing, validation, or deployment simulations.</a:t>
            </a:r>
          </a:p>
        </p:txBody>
      </p:sp>
      <p:pic>
        <p:nvPicPr>
          <p:cNvPr id="17" name="Graphic 16" descr="Lock with solid fill">
            <a:extLst>
              <a:ext uri="{FF2B5EF4-FFF2-40B4-BE49-F238E27FC236}">
                <a16:creationId xmlns:a16="http://schemas.microsoft.com/office/drawing/2014/main" id="{0FF366F9-5AC8-FDCA-3CC7-19CC114077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5870" y="5024930"/>
            <a:ext cx="914400" cy="914400"/>
          </a:xfrm>
          <a:prstGeom prst="rect">
            <a:avLst/>
          </a:prstGeom>
        </p:spPr>
      </p:pic>
      <p:pic>
        <p:nvPicPr>
          <p:cNvPr id="19" name="Graphic 18" descr="Internet Of Things with solid fill">
            <a:extLst>
              <a:ext uri="{FF2B5EF4-FFF2-40B4-BE49-F238E27FC236}">
                <a16:creationId xmlns:a16="http://schemas.microsoft.com/office/drawing/2014/main" id="{19CFA8EF-E8BA-152C-3E94-6D2E87BB54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7111" y="3323171"/>
            <a:ext cx="914400" cy="914400"/>
          </a:xfrm>
          <a:prstGeom prst="rect">
            <a:avLst/>
          </a:prstGeom>
        </p:spPr>
      </p:pic>
      <p:pic>
        <p:nvPicPr>
          <p:cNvPr id="21" name="Graphic 20" descr="Airplane with solid fill">
            <a:extLst>
              <a:ext uri="{FF2B5EF4-FFF2-40B4-BE49-F238E27FC236}">
                <a16:creationId xmlns:a16="http://schemas.microsoft.com/office/drawing/2014/main" id="{4BC1DC2C-7662-DC1B-3183-8EBB2ABC42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5869" y="580740"/>
            <a:ext cx="863730" cy="863730"/>
          </a:xfrm>
          <a:prstGeom prst="rect">
            <a:avLst/>
          </a:prstGeom>
        </p:spPr>
      </p:pic>
      <p:pic>
        <p:nvPicPr>
          <p:cNvPr id="23" name="Graphic 22" descr="Aperture with solid fill">
            <a:extLst>
              <a:ext uri="{FF2B5EF4-FFF2-40B4-BE49-F238E27FC236}">
                <a16:creationId xmlns:a16="http://schemas.microsoft.com/office/drawing/2014/main" id="{14083886-A39F-1034-0EDE-5435C9B0C8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84832" y="529092"/>
            <a:ext cx="949359" cy="949359"/>
          </a:xfrm>
          <a:prstGeom prst="rect">
            <a:avLst/>
          </a:prstGeom>
        </p:spPr>
      </p:pic>
      <p:pic>
        <p:nvPicPr>
          <p:cNvPr id="25" name="Graphic 24" descr="Move with solid fill">
            <a:extLst>
              <a:ext uri="{FF2B5EF4-FFF2-40B4-BE49-F238E27FC236}">
                <a16:creationId xmlns:a16="http://schemas.microsoft.com/office/drawing/2014/main" id="{52B0E9B8-09DA-33E4-DB58-E13D914311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70489" y="3341229"/>
            <a:ext cx="914400" cy="914400"/>
          </a:xfrm>
          <a:prstGeom prst="rect">
            <a:avLst/>
          </a:prstGeom>
        </p:spPr>
      </p:pic>
    </p:spTree>
    <p:extLst>
      <p:ext uri="{BB962C8B-B14F-4D97-AF65-F5344CB8AC3E}">
        <p14:creationId xmlns:p14="http://schemas.microsoft.com/office/powerpoint/2010/main" val="25581147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47"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7"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7"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1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plus(in)">
                                      <p:cBhvr>
                                        <p:cTn id="35" dur="2000"/>
                                        <p:tgtEl>
                                          <p:spTgt spid="17"/>
                                        </p:tgtEl>
                                      </p:cBhvr>
                                    </p:animEffect>
                                  </p:childTnLst>
                                </p:cTn>
                              </p:par>
                            </p:childTnLst>
                          </p:cTn>
                        </p:par>
                        <p:par>
                          <p:cTn id="36" fill="hold">
                            <p:stCondLst>
                              <p:cond delay="8000"/>
                            </p:stCondLst>
                            <p:childTnLst>
                              <p:par>
                                <p:cTn id="37" presetID="1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plus(in)">
                                      <p:cBhvr>
                                        <p:cTn id="39" dur="2000"/>
                                        <p:tgtEl>
                                          <p:spTgt spid="11"/>
                                        </p:tgtEl>
                                      </p:cBhvr>
                                    </p:animEffect>
                                  </p:childTnLst>
                                </p:cTn>
                              </p:par>
                            </p:childTnLst>
                          </p:cTn>
                        </p:par>
                        <p:par>
                          <p:cTn id="40" fill="hold">
                            <p:stCondLst>
                              <p:cond delay="10000"/>
                            </p:stCondLst>
                            <p:childTnLst>
                              <p:par>
                                <p:cTn id="41" presetID="42"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11000"/>
                            </p:stCondLst>
                            <p:childTnLst>
                              <p:par>
                                <p:cTn id="47" presetID="42"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12000"/>
                            </p:stCondLst>
                            <p:childTnLst>
                              <p:par>
                                <p:cTn id="53" presetID="42"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par>
                          <p:cTn id="58" fill="hold">
                            <p:stCondLst>
                              <p:cond delay="13000"/>
                            </p:stCondLst>
                            <p:childTnLst>
                              <p:par>
                                <p:cTn id="59" presetID="42"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49;p25" descr="A close up of a circuit board&#10;&#10;AI-generated content may be incorrect.">
            <a:extLst>
              <a:ext uri="{FF2B5EF4-FFF2-40B4-BE49-F238E27FC236}">
                <a16:creationId xmlns:a16="http://schemas.microsoft.com/office/drawing/2014/main" id="{8A2059D6-C3A3-5FBB-7699-1046D5FAE566}"/>
              </a:ext>
            </a:extLst>
          </p:cNvPr>
          <p:cNvPicPr preferRelativeResize="0"/>
          <p:nvPr/>
        </p:nvPicPr>
        <p:blipFill rotWithShape="1">
          <a:blip r:embed="rId2">
            <a:biLevel thresh="75000"/>
            <a:alphaModFix amt="20000"/>
            <a:extLst>
              <a:ext uri="{BEBA8EAE-BF5A-486C-A8C5-ECC9F3942E4B}">
                <a14:imgProps xmlns:a14="http://schemas.microsoft.com/office/drawing/2010/main">
                  <a14:imgLayer r:embed="rId3">
                    <a14:imgEffect>
                      <a14:sharpenSoften amount="50000"/>
                    </a14:imgEffect>
                  </a14:imgLayer>
                </a14:imgProps>
              </a:ext>
            </a:extLst>
          </a:blip>
          <a:srcRect/>
          <a:stretch/>
        </p:blipFill>
        <p:spPr>
          <a:xfrm>
            <a:off x="0" y="-10"/>
            <a:ext cx="12192000" cy="6858000"/>
          </a:xfrm>
          <a:prstGeom prst="rect">
            <a:avLst/>
          </a:prstGeom>
          <a:noFill/>
          <a:ln>
            <a:noFill/>
          </a:ln>
        </p:spPr>
      </p:pic>
      <p:sp>
        <p:nvSpPr>
          <p:cNvPr id="3" name="TextBox 2">
            <a:extLst>
              <a:ext uri="{FF2B5EF4-FFF2-40B4-BE49-F238E27FC236}">
                <a16:creationId xmlns:a16="http://schemas.microsoft.com/office/drawing/2014/main" id="{8F9EA01A-7DC2-9C04-CFE3-413360C146C6}"/>
              </a:ext>
            </a:extLst>
          </p:cNvPr>
          <p:cNvSpPr txBox="1"/>
          <p:nvPr/>
        </p:nvSpPr>
        <p:spPr>
          <a:xfrm>
            <a:off x="3479800" y="396240"/>
            <a:ext cx="5232400" cy="1631216"/>
          </a:xfrm>
          <a:prstGeom prst="rect">
            <a:avLst/>
          </a:prstGeom>
          <a:noFill/>
        </p:spPr>
        <p:txBody>
          <a:bodyPr wrap="square" rtlCol="0">
            <a:spAutoFit/>
          </a:bodyPr>
          <a:lstStyle/>
          <a:p>
            <a:pPr algn="ctr"/>
            <a:r>
              <a:rPr lang="en-ZA" sz="5000" b="1" dirty="0"/>
              <a:t>Research Background</a:t>
            </a:r>
          </a:p>
        </p:txBody>
      </p:sp>
      <p:sp>
        <p:nvSpPr>
          <p:cNvPr id="5" name="TextBox 4">
            <a:extLst>
              <a:ext uri="{FF2B5EF4-FFF2-40B4-BE49-F238E27FC236}">
                <a16:creationId xmlns:a16="http://schemas.microsoft.com/office/drawing/2014/main" id="{A3114E68-DAEE-1C99-FBFA-285FB670D8F0}"/>
              </a:ext>
            </a:extLst>
          </p:cNvPr>
          <p:cNvSpPr txBox="1"/>
          <p:nvPr/>
        </p:nvSpPr>
        <p:spPr>
          <a:xfrm>
            <a:off x="538480" y="2488342"/>
            <a:ext cx="5313680" cy="3908762"/>
          </a:xfrm>
          <a:prstGeom prst="rect">
            <a:avLst/>
          </a:prstGeom>
          <a:noFill/>
        </p:spPr>
        <p:txBody>
          <a:bodyPr wrap="square" rtlCol="0">
            <a:spAutoFit/>
          </a:bodyPr>
          <a:lstStyle/>
          <a:p>
            <a:pPr marL="285750" indent="-285750">
              <a:buClr>
                <a:schemeClr val="accent1">
                  <a:lumMod val="75000"/>
                </a:schemeClr>
              </a:buClr>
              <a:buSzPts val="2200"/>
              <a:buFont typeface="Wingdings" panose="05000000000000000000" pitchFamily="2" charset="2"/>
              <a:buChar char="q"/>
            </a:pPr>
            <a:r>
              <a:rPr lang="en-ZA" sz="1800" b="1" dirty="0">
                <a:solidFill>
                  <a:schemeClr val="tx1"/>
                </a:solidFill>
              </a:rPr>
              <a:t>Airport security ensures all passengers have a safe flight.</a:t>
            </a:r>
            <a:br>
              <a:rPr lang="en-ZA" sz="1800" b="1" dirty="0">
                <a:solidFill>
                  <a:schemeClr val="tx1"/>
                </a:solidFill>
              </a:rPr>
            </a:br>
            <a:endParaRPr lang="en-ZA" sz="1800" b="1" dirty="0">
              <a:solidFill>
                <a:schemeClr val="tx1"/>
              </a:solidFill>
            </a:endParaRPr>
          </a:p>
          <a:p>
            <a:pPr marL="285750" indent="-285750">
              <a:buClr>
                <a:schemeClr val="accent1">
                  <a:lumMod val="75000"/>
                </a:schemeClr>
              </a:buClr>
              <a:buSzPts val="2200"/>
              <a:buFont typeface="Wingdings" panose="05000000000000000000" pitchFamily="2" charset="2"/>
              <a:buChar char="q"/>
            </a:pPr>
            <a:r>
              <a:rPr lang="en-ZA" sz="1800" b="1" dirty="0">
                <a:solidFill>
                  <a:schemeClr val="tx1"/>
                </a:solidFill>
              </a:rPr>
              <a:t>The growing number of travellers worldwide increases the need for faster and more detailed screenings.</a:t>
            </a:r>
            <a:br>
              <a:rPr lang="en-ZA" sz="1800" b="1" dirty="0">
                <a:solidFill>
                  <a:schemeClr val="tx1"/>
                </a:solidFill>
              </a:rPr>
            </a:br>
            <a:endParaRPr lang="en-ZA" sz="1800" b="1" dirty="0">
              <a:solidFill>
                <a:schemeClr val="tx1"/>
              </a:solidFill>
            </a:endParaRPr>
          </a:p>
          <a:p>
            <a:pPr marL="285750" indent="-285750">
              <a:buClr>
                <a:schemeClr val="accent1">
                  <a:lumMod val="75000"/>
                </a:schemeClr>
              </a:buClr>
              <a:buSzPts val="2200"/>
              <a:buFont typeface="Wingdings" panose="05000000000000000000" pitchFamily="2" charset="2"/>
              <a:buChar char="q"/>
            </a:pPr>
            <a:r>
              <a:rPr lang="en-ZA" sz="1800" b="1" dirty="0">
                <a:solidFill>
                  <a:schemeClr val="tx1"/>
                </a:solidFill>
              </a:rPr>
              <a:t>According to the U.S. Transportation Security Administration (TSA), reducing queue times is a key future goal.</a:t>
            </a:r>
            <a:br>
              <a:rPr lang="en-ZA" sz="1800" b="1" dirty="0">
                <a:solidFill>
                  <a:schemeClr val="tx1"/>
                </a:solidFill>
              </a:rPr>
            </a:br>
            <a:endParaRPr lang="en-ZA" sz="1800" b="1" dirty="0">
              <a:solidFill>
                <a:schemeClr val="tx1"/>
              </a:solidFill>
            </a:endParaRPr>
          </a:p>
          <a:p>
            <a:pPr marL="285750" indent="-285750">
              <a:buClr>
                <a:schemeClr val="accent1">
                  <a:lumMod val="75000"/>
                </a:schemeClr>
              </a:buClr>
              <a:buSzPts val="2200"/>
              <a:buFont typeface="Wingdings" panose="05000000000000000000" pitchFamily="2" charset="2"/>
              <a:buChar char="q"/>
            </a:pPr>
            <a:r>
              <a:rPr lang="en-ZA" sz="1800" b="1" dirty="0">
                <a:solidFill>
                  <a:schemeClr val="tx1"/>
                </a:solidFill>
              </a:rPr>
              <a:t>Current screening systems are complex and expensive</a:t>
            </a:r>
            <a:r>
              <a:rPr lang="en-ZA" sz="1800" dirty="0">
                <a:solidFill>
                  <a:schemeClr val="tx1"/>
                </a:solidFill>
              </a:rPr>
              <a:t>.</a:t>
            </a:r>
          </a:p>
          <a:p>
            <a:endParaRPr lang="en-ZA" dirty="0"/>
          </a:p>
        </p:txBody>
      </p:sp>
      <p:sp>
        <p:nvSpPr>
          <p:cNvPr id="6" name="TextBox 5">
            <a:extLst>
              <a:ext uri="{FF2B5EF4-FFF2-40B4-BE49-F238E27FC236}">
                <a16:creationId xmlns:a16="http://schemas.microsoft.com/office/drawing/2014/main" id="{B5775324-F2F7-6C71-5724-8D40E224B8F1}"/>
              </a:ext>
            </a:extLst>
          </p:cNvPr>
          <p:cNvSpPr txBox="1"/>
          <p:nvPr/>
        </p:nvSpPr>
        <p:spPr>
          <a:xfrm>
            <a:off x="6390640" y="2423706"/>
            <a:ext cx="5669280" cy="4185761"/>
          </a:xfrm>
          <a:prstGeom prst="rect">
            <a:avLst/>
          </a:prstGeom>
          <a:noFill/>
        </p:spPr>
        <p:txBody>
          <a:bodyPr wrap="square" rtlCol="0">
            <a:spAutoFit/>
          </a:bodyPr>
          <a:lstStyle/>
          <a:p>
            <a:pPr marL="285750" indent="-285750">
              <a:buClr>
                <a:schemeClr val="accent1">
                  <a:lumMod val="75000"/>
                </a:schemeClr>
              </a:buClr>
              <a:buSzPts val="2200"/>
              <a:buFont typeface="Wingdings" panose="05000000000000000000" pitchFamily="2" charset="2"/>
              <a:buChar char="q"/>
            </a:pPr>
            <a:r>
              <a:rPr lang="en-ZA" sz="1800" b="1" dirty="0">
                <a:solidFill>
                  <a:schemeClr val="tx1"/>
                </a:solidFill>
              </a:rPr>
              <a:t>High false positive rates in scanning algorithms cause delays and longer screening times.</a:t>
            </a:r>
          </a:p>
          <a:p>
            <a:pPr>
              <a:buClr>
                <a:schemeClr val="accent1">
                  <a:lumMod val="75000"/>
                </a:schemeClr>
              </a:buClr>
              <a:buSzPts val="2200"/>
            </a:pPr>
            <a:endParaRPr lang="en-ZA" sz="1800" b="1" dirty="0">
              <a:solidFill>
                <a:schemeClr val="tx1"/>
              </a:solidFill>
            </a:endParaRPr>
          </a:p>
          <a:p>
            <a:pPr marL="285750" lvl="0" indent="-285750">
              <a:buClr>
                <a:schemeClr val="accent1">
                  <a:lumMod val="75000"/>
                </a:schemeClr>
              </a:buClr>
              <a:buSzPts val="2200"/>
              <a:buFont typeface="Wingdings" panose="05000000000000000000" pitchFamily="2" charset="2"/>
              <a:buChar char="q"/>
            </a:pPr>
            <a:r>
              <a:rPr lang="en-ZA" sz="1800" b="1" dirty="0">
                <a:solidFill>
                  <a:schemeClr val="tx1"/>
                </a:solidFill>
              </a:rPr>
              <a:t>Current systems cause bottlenecks and long queues, as many passengers need to be rescanned manually.</a:t>
            </a:r>
            <a:br>
              <a:rPr lang="en-ZA" sz="1800" b="1" dirty="0">
                <a:solidFill>
                  <a:schemeClr val="tx1"/>
                </a:solidFill>
              </a:rPr>
            </a:br>
            <a:endParaRPr lang="en-ZA" sz="1800" b="1" dirty="0">
              <a:solidFill>
                <a:schemeClr val="tx1"/>
              </a:solidFill>
            </a:endParaRPr>
          </a:p>
          <a:p>
            <a:pPr marL="285750" lvl="0" indent="-285750">
              <a:buClr>
                <a:schemeClr val="accent1">
                  <a:lumMod val="75000"/>
                </a:schemeClr>
              </a:buClr>
              <a:buSzPts val="2200"/>
              <a:buFont typeface="Wingdings" panose="05000000000000000000" pitchFamily="2" charset="2"/>
              <a:buChar char="q"/>
            </a:pPr>
            <a:r>
              <a:rPr lang="en-ZA" sz="1800" b="1" dirty="0">
                <a:solidFill>
                  <a:schemeClr val="tx1"/>
                </a:solidFill>
              </a:rPr>
              <a:t>The TSA needs more accurate threat detection algorithms to reduce false alarms and improve efficiency.</a:t>
            </a:r>
          </a:p>
          <a:p>
            <a:pPr marL="285750" lvl="0" indent="-285750">
              <a:buClr>
                <a:schemeClr val="accent1">
                  <a:lumMod val="75000"/>
                </a:schemeClr>
              </a:buClr>
              <a:buSzPts val="2200"/>
              <a:buFont typeface="Wingdings" panose="05000000000000000000" pitchFamily="2" charset="2"/>
              <a:buChar char="q"/>
            </a:pPr>
            <a:endParaRPr lang="en-ZA" sz="1800" b="1" dirty="0">
              <a:solidFill>
                <a:schemeClr val="tx1"/>
              </a:solidFill>
            </a:endParaRPr>
          </a:p>
          <a:p>
            <a:pPr marL="285750" lvl="0" indent="-285750">
              <a:buClr>
                <a:schemeClr val="accent1">
                  <a:lumMod val="75000"/>
                </a:schemeClr>
              </a:buClr>
              <a:buSzPts val="2200"/>
              <a:buFont typeface="Wingdings" panose="05000000000000000000" pitchFamily="2" charset="2"/>
              <a:buChar char="q"/>
            </a:pPr>
            <a:r>
              <a:rPr lang="en-ZA" sz="1800" b="1" dirty="0">
                <a:solidFill>
                  <a:schemeClr val="tx1"/>
                </a:solidFill>
              </a:rPr>
              <a:t>Existing conventional algorithms from manufacturers are costly and updated infrequently, limiting system performance.</a:t>
            </a:r>
          </a:p>
          <a:p>
            <a:endParaRPr lang="en-ZA" dirty="0"/>
          </a:p>
        </p:txBody>
      </p:sp>
    </p:spTree>
    <p:extLst>
      <p:ext uri="{BB962C8B-B14F-4D97-AF65-F5344CB8AC3E}">
        <p14:creationId xmlns:p14="http://schemas.microsoft.com/office/powerpoint/2010/main" val="1138523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lights from a tree&#10;&#10;AI-generated content may be incorrect.">
            <a:extLst>
              <a:ext uri="{FF2B5EF4-FFF2-40B4-BE49-F238E27FC236}">
                <a16:creationId xmlns:a16="http://schemas.microsoft.com/office/drawing/2014/main" id="{9E3CC7F9-B7F3-1CC0-3099-2ECDA11ABD7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
            <a:ext cx="12206143" cy="6858000"/>
          </a:xfrm>
          <a:prstGeom prst="rect">
            <a:avLst/>
          </a:prstGeom>
        </p:spPr>
      </p:pic>
      <p:sp>
        <p:nvSpPr>
          <p:cNvPr id="5" name="TextBox 4">
            <a:extLst>
              <a:ext uri="{FF2B5EF4-FFF2-40B4-BE49-F238E27FC236}">
                <a16:creationId xmlns:a16="http://schemas.microsoft.com/office/drawing/2014/main" id="{425D530E-4E20-3421-FD20-7C57C90B595E}"/>
              </a:ext>
            </a:extLst>
          </p:cNvPr>
          <p:cNvSpPr txBox="1"/>
          <p:nvPr/>
        </p:nvSpPr>
        <p:spPr>
          <a:xfrm>
            <a:off x="-1" y="6799957"/>
            <a:ext cx="9794449" cy="230832"/>
          </a:xfrm>
          <a:prstGeom prst="rect">
            <a:avLst/>
          </a:prstGeom>
          <a:noFill/>
        </p:spPr>
        <p:txBody>
          <a:bodyPr wrap="square" rtlCol="0">
            <a:spAutoFit/>
          </a:bodyPr>
          <a:lstStyle/>
          <a:p>
            <a:r>
              <a:rPr lang="en-ZA" sz="900">
                <a:hlinkClick r:id="rId3" tooltip="https://a-z-animals.com/animals/lists/animals-that-glow-in-the-dark/"/>
              </a:rPr>
              <a:t>This Photo</a:t>
            </a:r>
            <a:r>
              <a:rPr lang="en-ZA" sz="900"/>
              <a:t> by Unknown Author is licensed under </a:t>
            </a:r>
            <a:r>
              <a:rPr lang="en-ZA" sz="900">
                <a:hlinkClick r:id="rId4" tooltip="https://creativecommons.org/licenses/by/3.0/"/>
              </a:rPr>
              <a:t>CC BY</a:t>
            </a:r>
            <a:endParaRPr lang="en-ZA" sz="900"/>
          </a:p>
        </p:txBody>
      </p:sp>
      <p:sp>
        <p:nvSpPr>
          <p:cNvPr id="6" name="Arrow: Pentagon 5">
            <a:extLst>
              <a:ext uri="{FF2B5EF4-FFF2-40B4-BE49-F238E27FC236}">
                <a16:creationId xmlns:a16="http://schemas.microsoft.com/office/drawing/2014/main" id="{7B54232B-6937-26BB-677F-6D08B2F9C5BA}"/>
              </a:ext>
            </a:extLst>
          </p:cNvPr>
          <p:cNvSpPr/>
          <p:nvPr/>
        </p:nvSpPr>
        <p:spPr>
          <a:xfrm>
            <a:off x="0" y="0"/>
            <a:ext cx="3120272" cy="6858000"/>
          </a:xfrm>
          <a:prstGeom prst="homePlate">
            <a:avLst/>
          </a:prstGeom>
          <a:solidFill>
            <a:schemeClr val="accent5">
              <a:lumMod val="75000"/>
            </a:schemeClr>
          </a:solid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ZA" dirty="0">
              <a:effectLst>
                <a:glow rad="127000">
                  <a:srgbClr val="92D050"/>
                </a:glow>
              </a:effectLst>
            </a:endParaRPr>
          </a:p>
        </p:txBody>
      </p:sp>
      <p:sp>
        <p:nvSpPr>
          <p:cNvPr id="7" name="Arrow: Chevron 6">
            <a:extLst>
              <a:ext uri="{FF2B5EF4-FFF2-40B4-BE49-F238E27FC236}">
                <a16:creationId xmlns:a16="http://schemas.microsoft.com/office/drawing/2014/main" id="{C8AE4DFC-BACA-D2CA-BFAC-28906A06D042}"/>
              </a:ext>
            </a:extLst>
          </p:cNvPr>
          <p:cNvSpPr/>
          <p:nvPr/>
        </p:nvSpPr>
        <p:spPr>
          <a:xfrm>
            <a:off x="1574276" y="0"/>
            <a:ext cx="3421930" cy="6858000"/>
          </a:xfrm>
          <a:prstGeom prst="chevron">
            <a:avLst>
              <a:gd name="adj" fmla="val 44215"/>
            </a:avLst>
          </a:prstGeom>
          <a:solidFill>
            <a:schemeClr val="accent4">
              <a:lumMod val="75000"/>
            </a:schemeClr>
          </a:solid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ffectLst>
                <a:glow rad="127000">
                  <a:srgbClr val="92D050"/>
                </a:glow>
              </a:effectLst>
            </a:endParaRPr>
          </a:p>
        </p:txBody>
      </p:sp>
      <p:sp>
        <p:nvSpPr>
          <p:cNvPr id="8" name="Arrow: Chevron 7">
            <a:extLst>
              <a:ext uri="{FF2B5EF4-FFF2-40B4-BE49-F238E27FC236}">
                <a16:creationId xmlns:a16="http://schemas.microsoft.com/office/drawing/2014/main" id="{3F8E2C60-799C-3981-E30B-4F0AE99ECB4A}"/>
              </a:ext>
            </a:extLst>
          </p:cNvPr>
          <p:cNvSpPr/>
          <p:nvPr/>
        </p:nvSpPr>
        <p:spPr>
          <a:xfrm>
            <a:off x="3468279" y="0"/>
            <a:ext cx="3421930" cy="6858000"/>
          </a:xfrm>
          <a:prstGeom prst="chevron">
            <a:avLst>
              <a:gd name="adj" fmla="val 44215"/>
            </a:avLst>
          </a:prstGeom>
          <a:solidFill>
            <a:schemeClr val="accent3">
              <a:lumMod val="75000"/>
            </a:schemeClr>
          </a:solid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ffectLst>
                <a:glow rad="127000">
                  <a:srgbClr val="92D050"/>
                </a:glow>
              </a:effectLst>
            </a:endParaRPr>
          </a:p>
        </p:txBody>
      </p:sp>
      <p:sp>
        <p:nvSpPr>
          <p:cNvPr id="9" name="Arrow: Chevron 8">
            <a:extLst>
              <a:ext uri="{FF2B5EF4-FFF2-40B4-BE49-F238E27FC236}">
                <a16:creationId xmlns:a16="http://schemas.microsoft.com/office/drawing/2014/main" id="{FB88C428-BD71-FB7A-BC9F-3FF3E1498CDF}"/>
              </a:ext>
            </a:extLst>
          </p:cNvPr>
          <p:cNvSpPr/>
          <p:nvPr/>
        </p:nvSpPr>
        <p:spPr>
          <a:xfrm>
            <a:off x="5344213" y="0"/>
            <a:ext cx="3421930" cy="6858000"/>
          </a:xfrm>
          <a:prstGeom prst="chevron">
            <a:avLst>
              <a:gd name="adj" fmla="val 44215"/>
            </a:avLst>
          </a:prstGeom>
          <a:solidFill>
            <a:schemeClr val="accent2">
              <a:lumMod val="75000"/>
            </a:schemeClr>
          </a:solid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ffectLst>
                <a:glow rad="127000">
                  <a:srgbClr val="92D050"/>
                </a:glow>
              </a:effectLst>
            </a:endParaRPr>
          </a:p>
        </p:txBody>
      </p:sp>
      <p:sp>
        <p:nvSpPr>
          <p:cNvPr id="10" name="Arrow: Chevron 9">
            <a:extLst>
              <a:ext uri="{FF2B5EF4-FFF2-40B4-BE49-F238E27FC236}">
                <a16:creationId xmlns:a16="http://schemas.microsoft.com/office/drawing/2014/main" id="{1719BD0C-FC45-3A6D-3060-454EAF852D09}"/>
              </a:ext>
            </a:extLst>
          </p:cNvPr>
          <p:cNvSpPr/>
          <p:nvPr/>
        </p:nvSpPr>
        <p:spPr>
          <a:xfrm>
            <a:off x="7247251" y="-1"/>
            <a:ext cx="3421930" cy="6858000"/>
          </a:xfrm>
          <a:prstGeom prst="chevron">
            <a:avLst>
              <a:gd name="adj" fmla="val 44215"/>
            </a:avLst>
          </a:prstGeom>
          <a:solidFill>
            <a:schemeClr val="accent1">
              <a:lumMod val="75000"/>
            </a:schemeClr>
          </a:solidFill>
          <a:ln>
            <a:solidFill>
              <a:schemeClr val="bg1"/>
            </a:solidFill>
          </a:ln>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ffectLst>
                <a:glow rad="127000">
                  <a:srgbClr val="92D050"/>
                </a:glow>
              </a:effectLst>
            </a:endParaRPr>
          </a:p>
        </p:txBody>
      </p:sp>
      <p:sp>
        <p:nvSpPr>
          <p:cNvPr id="11" name="TextBox 10">
            <a:extLst>
              <a:ext uri="{FF2B5EF4-FFF2-40B4-BE49-F238E27FC236}">
                <a16:creationId xmlns:a16="http://schemas.microsoft.com/office/drawing/2014/main" id="{E050A16A-C04E-EBDB-A282-BDF4605AFD6C}"/>
              </a:ext>
            </a:extLst>
          </p:cNvPr>
          <p:cNvSpPr txBox="1"/>
          <p:nvPr/>
        </p:nvSpPr>
        <p:spPr>
          <a:xfrm>
            <a:off x="604784" y="3075057"/>
            <a:ext cx="1836070" cy="707886"/>
          </a:xfrm>
          <a:prstGeom prst="rect">
            <a:avLst/>
          </a:prstGeom>
          <a:noFill/>
        </p:spPr>
        <p:txBody>
          <a:bodyPr wrap="square" rtlCol="0">
            <a:spAutoFit/>
          </a:bodyPr>
          <a:lstStyle/>
          <a:p>
            <a:pPr algn="ctr"/>
            <a:r>
              <a:rPr lang="en-ZA" sz="2000" b="1" i="1" dirty="0">
                <a:solidFill>
                  <a:schemeClr val="bg1"/>
                </a:solidFill>
              </a:rPr>
              <a:t>Proposed Improvement</a:t>
            </a:r>
          </a:p>
        </p:txBody>
      </p:sp>
      <p:sp>
        <p:nvSpPr>
          <p:cNvPr id="12" name="TextBox 11">
            <a:extLst>
              <a:ext uri="{FF2B5EF4-FFF2-40B4-BE49-F238E27FC236}">
                <a16:creationId xmlns:a16="http://schemas.microsoft.com/office/drawing/2014/main" id="{EDBC6BA7-A06C-7891-89D7-BE514B444944}"/>
              </a:ext>
            </a:extLst>
          </p:cNvPr>
          <p:cNvSpPr txBox="1"/>
          <p:nvPr/>
        </p:nvSpPr>
        <p:spPr>
          <a:xfrm>
            <a:off x="2993792" y="2921168"/>
            <a:ext cx="1903431" cy="969496"/>
          </a:xfrm>
          <a:prstGeom prst="rect">
            <a:avLst/>
          </a:prstGeom>
          <a:noFill/>
        </p:spPr>
        <p:txBody>
          <a:bodyPr wrap="square" rtlCol="0">
            <a:spAutoFit/>
          </a:bodyPr>
          <a:lstStyle/>
          <a:p>
            <a:pPr algn="ctr"/>
            <a:r>
              <a:rPr lang="en-ZA" sz="1900" b="1" i="1" dirty="0">
                <a:solidFill>
                  <a:schemeClr val="bg1"/>
                </a:solidFill>
              </a:rPr>
              <a:t>Future Research Or Development</a:t>
            </a:r>
          </a:p>
        </p:txBody>
      </p:sp>
      <p:sp>
        <p:nvSpPr>
          <p:cNvPr id="13" name="TextBox 12">
            <a:extLst>
              <a:ext uri="{FF2B5EF4-FFF2-40B4-BE49-F238E27FC236}">
                <a16:creationId xmlns:a16="http://schemas.microsoft.com/office/drawing/2014/main" id="{69145066-6E0F-B791-0E65-38CEFE883AD3}"/>
              </a:ext>
            </a:extLst>
          </p:cNvPr>
          <p:cNvSpPr txBox="1"/>
          <p:nvPr/>
        </p:nvSpPr>
        <p:spPr>
          <a:xfrm>
            <a:off x="4880925" y="3105833"/>
            <a:ext cx="1903431" cy="646331"/>
          </a:xfrm>
          <a:prstGeom prst="rect">
            <a:avLst/>
          </a:prstGeom>
          <a:noFill/>
        </p:spPr>
        <p:txBody>
          <a:bodyPr wrap="square" rtlCol="0">
            <a:spAutoFit/>
          </a:bodyPr>
          <a:lstStyle/>
          <a:p>
            <a:pPr algn="ctr"/>
            <a:r>
              <a:rPr lang="en-ZA" sz="1800" b="1" i="1" dirty="0">
                <a:solidFill>
                  <a:schemeClr val="bg1"/>
                </a:solidFill>
              </a:rPr>
              <a:t>Implementation Considerations</a:t>
            </a:r>
          </a:p>
        </p:txBody>
      </p:sp>
      <p:sp>
        <p:nvSpPr>
          <p:cNvPr id="14" name="TextBox 13">
            <a:extLst>
              <a:ext uri="{FF2B5EF4-FFF2-40B4-BE49-F238E27FC236}">
                <a16:creationId xmlns:a16="http://schemas.microsoft.com/office/drawing/2014/main" id="{F499F561-054F-C19C-EE5F-190F9F7A36C5}"/>
              </a:ext>
            </a:extLst>
          </p:cNvPr>
          <p:cNvSpPr txBox="1"/>
          <p:nvPr/>
        </p:nvSpPr>
        <p:spPr>
          <a:xfrm>
            <a:off x="6962877" y="2967334"/>
            <a:ext cx="1583703" cy="923330"/>
          </a:xfrm>
          <a:prstGeom prst="rect">
            <a:avLst/>
          </a:prstGeom>
          <a:noFill/>
        </p:spPr>
        <p:txBody>
          <a:bodyPr wrap="square" rtlCol="0">
            <a:spAutoFit/>
          </a:bodyPr>
          <a:lstStyle/>
          <a:p>
            <a:pPr algn="ctr"/>
            <a:r>
              <a:rPr lang="en-ZA" sz="1800" b="1" dirty="0">
                <a:solidFill>
                  <a:schemeClr val="bg1"/>
                </a:solidFill>
              </a:rPr>
              <a:t>Ethical &amp; Responsible AI Practices </a:t>
            </a:r>
          </a:p>
        </p:txBody>
      </p:sp>
      <p:sp>
        <p:nvSpPr>
          <p:cNvPr id="15" name="TextBox 14">
            <a:extLst>
              <a:ext uri="{FF2B5EF4-FFF2-40B4-BE49-F238E27FC236}">
                <a16:creationId xmlns:a16="http://schemas.microsoft.com/office/drawing/2014/main" id="{6FDFC598-F32D-93C9-BE33-47EBC22EDB4A}"/>
              </a:ext>
            </a:extLst>
          </p:cNvPr>
          <p:cNvSpPr txBox="1"/>
          <p:nvPr/>
        </p:nvSpPr>
        <p:spPr>
          <a:xfrm>
            <a:off x="8838811" y="2967334"/>
            <a:ext cx="1778913" cy="923330"/>
          </a:xfrm>
          <a:prstGeom prst="rect">
            <a:avLst/>
          </a:prstGeom>
          <a:noFill/>
        </p:spPr>
        <p:txBody>
          <a:bodyPr wrap="square" rtlCol="0">
            <a:spAutoFit/>
          </a:bodyPr>
          <a:lstStyle/>
          <a:p>
            <a:pPr algn="ctr"/>
            <a:r>
              <a:rPr lang="en-ZA" sz="1800" b="1" dirty="0">
                <a:solidFill>
                  <a:schemeClr val="bg1"/>
                </a:solidFill>
              </a:rPr>
              <a:t>Data Governance &amp; Compliance</a:t>
            </a:r>
          </a:p>
        </p:txBody>
      </p:sp>
    </p:spTree>
    <p:extLst>
      <p:ext uri="{BB962C8B-B14F-4D97-AF65-F5344CB8AC3E}">
        <p14:creationId xmlns:p14="http://schemas.microsoft.com/office/powerpoint/2010/main" val="2144979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7E59-7CC3-55E9-5A62-AA0EB0510DE7}"/>
              </a:ext>
            </a:extLst>
          </p:cNvPr>
          <p:cNvSpPr>
            <a:spLocks noGrp="1"/>
          </p:cNvSpPr>
          <p:nvPr>
            <p:ph type="title"/>
          </p:nvPr>
        </p:nvSpPr>
        <p:spPr>
          <a:xfrm>
            <a:off x="1715293" y="989108"/>
            <a:ext cx="8761413" cy="706964"/>
          </a:xfrm>
        </p:spPr>
        <p:txBody>
          <a:bodyPr/>
          <a:lstStyle/>
          <a:p>
            <a:pPr algn="ctr"/>
            <a:r>
              <a:rPr lang="en-ZA" sz="4000" b="1" dirty="0"/>
              <a:t>Benefit &amp; Debilitations of Study </a:t>
            </a:r>
          </a:p>
        </p:txBody>
      </p:sp>
      <p:grpSp>
        <p:nvGrpSpPr>
          <p:cNvPr id="5" name="Google Shape;435;p31">
            <a:extLst>
              <a:ext uri="{FF2B5EF4-FFF2-40B4-BE49-F238E27FC236}">
                <a16:creationId xmlns:a16="http://schemas.microsoft.com/office/drawing/2014/main" id="{829739C7-1437-4171-668E-C8DFA0D290F6}"/>
              </a:ext>
            </a:extLst>
          </p:cNvPr>
          <p:cNvGrpSpPr/>
          <p:nvPr/>
        </p:nvGrpSpPr>
        <p:grpSpPr>
          <a:xfrm>
            <a:off x="538464" y="2503693"/>
            <a:ext cx="10940476" cy="4123388"/>
            <a:chOff x="263667" y="-470413"/>
            <a:chExt cx="10958514" cy="3592988"/>
          </a:xfrm>
        </p:grpSpPr>
        <p:sp>
          <p:nvSpPr>
            <p:cNvPr id="6" name="Google Shape;436;p31">
              <a:extLst>
                <a:ext uri="{FF2B5EF4-FFF2-40B4-BE49-F238E27FC236}">
                  <a16:creationId xmlns:a16="http://schemas.microsoft.com/office/drawing/2014/main" id="{66D43C67-BD03-BC5D-4D87-C432984EFD34}"/>
                </a:ext>
              </a:extLst>
            </p:cNvPr>
            <p:cNvSpPr/>
            <p:nvPr/>
          </p:nvSpPr>
          <p:spPr>
            <a:xfrm>
              <a:off x="277702" y="-470413"/>
              <a:ext cx="6014460" cy="1260130"/>
            </a:xfrm>
            <a:prstGeom prst="roundRect">
              <a:avLst>
                <a:gd name="adj" fmla="val 10000"/>
              </a:avLst>
            </a:prstGeom>
            <a:solidFill>
              <a:srgbClr val="E4C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37;p31">
              <a:extLst>
                <a:ext uri="{FF2B5EF4-FFF2-40B4-BE49-F238E27FC236}">
                  <a16:creationId xmlns:a16="http://schemas.microsoft.com/office/drawing/2014/main" id="{5CEF8026-0A2D-815A-D034-F82D079D64F8}"/>
                </a:ext>
              </a:extLst>
            </p:cNvPr>
            <p:cNvSpPr/>
            <p:nvPr/>
          </p:nvSpPr>
          <p:spPr>
            <a:xfrm>
              <a:off x="485199" y="-73344"/>
              <a:ext cx="441090" cy="441090"/>
            </a:xfrm>
            <a:prstGeom prst="rect">
              <a:avLst/>
            </a:prstGeom>
            <a:blipFill rotWithShape="1">
              <a:blip r:embed="rId2">
                <a:alphaModFix/>
              </a:blip>
              <a:stretch>
                <a:fillRect/>
              </a:stretch>
            </a:blip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38;p31">
              <a:extLst>
                <a:ext uri="{FF2B5EF4-FFF2-40B4-BE49-F238E27FC236}">
                  <a16:creationId xmlns:a16="http://schemas.microsoft.com/office/drawing/2014/main" id="{4B490CF9-17AD-C702-69F5-760F4DD3B73C}"/>
                </a:ext>
              </a:extLst>
            </p:cNvPr>
            <p:cNvSpPr/>
            <p:nvPr/>
          </p:nvSpPr>
          <p:spPr>
            <a:xfrm>
              <a:off x="926289" y="342"/>
              <a:ext cx="10295892" cy="801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31">
              <a:extLst>
                <a:ext uri="{FF2B5EF4-FFF2-40B4-BE49-F238E27FC236}">
                  <a16:creationId xmlns:a16="http://schemas.microsoft.com/office/drawing/2014/main" id="{3D6DDD8C-8874-BE83-5F3D-D4CA47307ED1}"/>
                </a:ext>
              </a:extLst>
            </p:cNvPr>
            <p:cNvSpPr txBox="1"/>
            <p:nvPr/>
          </p:nvSpPr>
          <p:spPr>
            <a:xfrm>
              <a:off x="1212175" y="-39758"/>
              <a:ext cx="4965113" cy="441091"/>
            </a:xfrm>
            <a:prstGeom prst="rect">
              <a:avLst/>
            </a:prstGeom>
            <a:noFill/>
            <a:ln>
              <a:noFill/>
            </a:ln>
          </p:spPr>
          <p:txBody>
            <a:bodyPr spcFirstLastPara="1" wrap="square" lIns="84875" tIns="84875" rIns="84875" bIns="84875" anchor="ctr" anchorCtr="0">
              <a:noAutofit/>
            </a:bodyPr>
            <a:lstStyle/>
            <a:p>
              <a:pPr marL="0" marR="0" lvl="0" indent="0" algn="l" rtl="0">
                <a:lnSpc>
                  <a:spcPct val="100000"/>
                </a:lnSpc>
                <a:spcBef>
                  <a:spcPts val="0"/>
                </a:spcBef>
                <a:spcAft>
                  <a:spcPts val="0"/>
                </a:spcAft>
                <a:buClr>
                  <a:schemeClr val="dk1"/>
                </a:buClr>
                <a:buSzPts val="2000"/>
                <a:buFont typeface="Century Gothic"/>
                <a:buNone/>
              </a:pPr>
              <a:r>
                <a:rPr lang="en-ZA" sz="2000" dirty="0">
                  <a:solidFill>
                    <a:schemeClr val="dk1"/>
                  </a:solidFill>
                  <a:latin typeface="Century Gothic"/>
                  <a:ea typeface="Century Gothic"/>
                  <a:cs typeface="Century Gothic"/>
                  <a:sym typeface="Century Gothic"/>
                </a:rPr>
                <a:t>The benefits of this study will be faster throughput at airports. Higher safety at airports with faster detection of banned items. </a:t>
              </a:r>
              <a:endParaRPr sz="2000" dirty="0">
                <a:solidFill>
                  <a:schemeClr val="dk1"/>
                </a:solidFill>
                <a:latin typeface="Century Gothic"/>
                <a:ea typeface="Century Gothic"/>
                <a:cs typeface="Century Gothic"/>
                <a:sym typeface="Century Gothic"/>
              </a:endParaRPr>
            </a:p>
          </p:txBody>
        </p:sp>
        <p:sp>
          <p:nvSpPr>
            <p:cNvPr id="10" name="Google Shape;440;p31">
              <a:extLst>
                <a:ext uri="{FF2B5EF4-FFF2-40B4-BE49-F238E27FC236}">
                  <a16:creationId xmlns:a16="http://schemas.microsoft.com/office/drawing/2014/main" id="{5870333D-CE29-771E-5F7F-3E93A382AA65}"/>
                </a:ext>
              </a:extLst>
            </p:cNvPr>
            <p:cNvSpPr/>
            <p:nvPr/>
          </p:nvSpPr>
          <p:spPr>
            <a:xfrm>
              <a:off x="276202" y="925090"/>
              <a:ext cx="5990892" cy="1260130"/>
            </a:xfrm>
            <a:prstGeom prst="roundRect">
              <a:avLst>
                <a:gd name="adj" fmla="val 10000"/>
              </a:avLst>
            </a:prstGeom>
            <a:solidFill>
              <a:srgbClr val="E4C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31">
              <a:extLst>
                <a:ext uri="{FF2B5EF4-FFF2-40B4-BE49-F238E27FC236}">
                  <a16:creationId xmlns:a16="http://schemas.microsoft.com/office/drawing/2014/main" id="{93C43656-696C-0B29-F1CF-147C6F05C4AD}"/>
                </a:ext>
              </a:extLst>
            </p:cNvPr>
            <p:cNvSpPr/>
            <p:nvPr/>
          </p:nvSpPr>
          <p:spPr>
            <a:xfrm>
              <a:off x="396299" y="1273079"/>
              <a:ext cx="641984" cy="499670"/>
            </a:xfrm>
            <a:prstGeom prst="rect">
              <a:avLst/>
            </a:prstGeom>
            <a:blipFill rotWithShape="1">
              <a:blip r:embed="rId3">
                <a:alphaModFix/>
              </a:blip>
              <a:stretch>
                <a:fillRect/>
              </a:stretch>
            </a:blip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31">
              <a:extLst>
                <a:ext uri="{FF2B5EF4-FFF2-40B4-BE49-F238E27FC236}">
                  <a16:creationId xmlns:a16="http://schemas.microsoft.com/office/drawing/2014/main" id="{7ECF5DFF-AF93-404F-9425-6ED3852115B4}"/>
                </a:ext>
              </a:extLst>
            </p:cNvPr>
            <p:cNvSpPr/>
            <p:nvPr/>
          </p:nvSpPr>
          <p:spPr>
            <a:xfrm>
              <a:off x="926289" y="1002820"/>
              <a:ext cx="10295892" cy="801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31">
              <a:extLst>
                <a:ext uri="{FF2B5EF4-FFF2-40B4-BE49-F238E27FC236}">
                  <a16:creationId xmlns:a16="http://schemas.microsoft.com/office/drawing/2014/main" id="{8301EAB7-5FC1-C02D-B338-4B5786065FDE}"/>
                </a:ext>
              </a:extLst>
            </p:cNvPr>
            <p:cNvSpPr txBox="1"/>
            <p:nvPr/>
          </p:nvSpPr>
          <p:spPr>
            <a:xfrm>
              <a:off x="1154659" y="1162694"/>
              <a:ext cx="5250999" cy="801982"/>
            </a:xfrm>
            <a:prstGeom prst="rect">
              <a:avLst/>
            </a:prstGeom>
            <a:noFill/>
            <a:ln>
              <a:noFill/>
            </a:ln>
          </p:spPr>
          <p:txBody>
            <a:bodyPr spcFirstLastPara="1" wrap="square" lIns="84875" tIns="84875" rIns="84875" bIns="84875" anchor="ctr" anchorCtr="0">
              <a:noAutofit/>
            </a:bodyPr>
            <a:lstStyle/>
            <a:p>
              <a:pPr marL="0" marR="0" lvl="0" indent="0" algn="l" rtl="0">
                <a:lnSpc>
                  <a:spcPct val="100000"/>
                </a:lnSpc>
                <a:spcBef>
                  <a:spcPts val="0"/>
                </a:spcBef>
                <a:spcAft>
                  <a:spcPts val="0"/>
                </a:spcAft>
                <a:buClr>
                  <a:schemeClr val="dk1"/>
                </a:buClr>
                <a:buSzPts val="2000"/>
                <a:buFont typeface="Century Gothic"/>
                <a:buNone/>
              </a:pPr>
              <a:r>
                <a:rPr lang="en-ZA" sz="2000" dirty="0">
                  <a:solidFill>
                    <a:schemeClr val="dk1"/>
                  </a:solidFill>
                  <a:latin typeface="Century Gothic"/>
                  <a:ea typeface="Century Gothic"/>
                  <a:cs typeface="Century Gothic"/>
                  <a:sym typeface="Century Gothic"/>
                </a:rPr>
                <a:t>Comparison of models like Support Vector Machine (SVM), Convolutional Neural Networks (CNN), XGBoost and Random Forest models. </a:t>
              </a:r>
              <a:endParaRPr sz="2000" dirty="0">
                <a:solidFill>
                  <a:schemeClr val="dk1"/>
                </a:solidFill>
                <a:latin typeface="Century Gothic"/>
                <a:ea typeface="Century Gothic"/>
                <a:cs typeface="Century Gothic"/>
                <a:sym typeface="Century Gothic"/>
              </a:endParaRPr>
            </a:p>
          </p:txBody>
        </p:sp>
        <p:sp>
          <p:nvSpPr>
            <p:cNvPr id="14" name="Google Shape;444;p31">
              <a:extLst>
                <a:ext uri="{FF2B5EF4-FFF2-40B4-BE49-F238E27FC236}">
                  <a16:creationId xmlns:a16="http://schemas.microsoft.com/office/drawing/2014/main" id="{59ABFACE-5478-2595-848D-534F40517DD6}"/>
                </a:ext>
              </a:extLst>
            </p:cNvPr>
            <p:cNvSpPr/>
            <p:nvPr/>
          </p:nvSpPr>
          <p:spPr>
            <a:xfrm>
              <a:off x="263667" y="2320593"/>
              <a:ext cx="6015960" cy="801982"/>
            </a:xfrm>
            <a:prstGeom prst="roundRect">
              <a:avLst>
                <a:gd name="adj" fmla="val 10000"/>
              </a:avLst>
            </a:prstGeom>
            <a:solidFill>
              <a:srgbClr val="E4C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45;p31">
              <a:extLst>
                <a:ext uri="{FF2B5EF4-FFF2-40B4-BE49-F238E27FC236}">
                  <a16:creationId xmlns:a16="http://schemas.microsoft.com/office/drawing/2014/main" id="{C9AE4B2A-82EC-5124-D7E3-EA4C3F32E910}"/>
                </a:ext>
              </a:extLst>
            </p:cNvPr>
            <p:cNvSpPr/>
            <p:nvPr/>
          </p:nvSpPr>
          <p:spPr>
            <a:xfrm>
              <a:off x="392791" y="2461913"/>
              <a:ext cx="612125" cy="519342"/>
            </a:xfrm>
            <a:prstGeom prst="rect">
              <a:avLst/>
            </a:prstGeom>
            <a:blipFill rotWithShape="1">
              <a:blip r:embed="rId4">
                <a:alphaModFix/>
              </a:blip>
              <a:stretch>
                <a:fillRect/>
              </a:stretch>
            </a:blip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46;p31">
              <a:extLst>
                <a:ext uri="{FF2B5EF4-FFF2-40B4-BE49-F238E27FC236}">
                  <a16:creationId xmlns:a16="http://schemas.microsoft.com/office/drawing/2014/main" id="{0B46D967-8582-E7CD-B6B5-891F4D6160DF}"/>
                </a:ext>
              </a:extLst>
            </p:cNvPr>
            <p:cNvSpPr/>
            <p:nvPr/>
          </p:nvSpPr>
          <p:spPr>
            <a:xfrm>
              <a:off x="926289" y="2005298"/>
              <a:ext cx="10295892" cy="801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31">
              <a:extLst>
                <a:ext uri="{FF2B5EF4-FFF2-40B4-BE49-F238E27FC236}">
                  <a16:creationId xmlns:a16="http://schemas.microsoft.com/office/drawing/2014/main" id="{85456159-5874-69BB-C905-1509BA747F68}"/>
                </a:ext>
              </a:extLst>
            </p:cNvPr>
            <p:cNvSpPr txBox="1"/>
            <p:nvPr/>
          </p:nvSpPr>
          <p:spPr>
            <a:xfrm>
              <a:off x="1121503" y="2280711"/>
              <a:ext cx="5158124" cy="801982"/>
            </a:xfrm>
            <a:prstGeom prst="rect">
              <a:avLst/>
            </a:prstGeom>
            <a:noFill/>
            <a:ln>
              <a:noFill/>
            </a:ln>
          </p:spPr>
          <p:txBody>
            <a:bodyPr spcFirstLastPara="1" wrap="square" lIns="84875" tIns="84875" rIns="84875" bIns="84875" anchor="ctr" anchorCtr="0">
              <a:noAutofit/>
            </a:bodyPr>
            <a:lstStyle/>
            <a:p>
              <a:pPr marL="0" marR="0" lvl="0" indent="0" algn="l" rtl="0">
                <a:lnSpc>
                  <a:spcPct val="100000"/>
                </a:lnSpc>
                <a:spcBef>
                  <a:spcPts val="0"/>
                </a:spcBef>
                <a:spcAft>
                  <a:spcPts val="0"/>
                </a:spcAft>
                <a:buClr>
                  <a:schemeClr val="dk1"/>
                </a:buClr>
                <a:buSzPts val="2000"/>
                <a:buFont typeface="Century Gothic"/>
                <a:buNone/>
              </a:pPr>
              <a:r>
                <a:rPr lang="en-ZA" sz="2000" dirty="0">
                  <a:solidFill>
                    <a:schemeClr val="dk1"/>
                  </a:solidFill>
                  <a:latin typeface="Century Gothic"/>
                  <a:ea typeface="Century Gothic"/>
                  <a:cs typeface="Century Gothic"/>
                  <a:sym typeface="Century Gothic"/>
                </a:rPr>
                <a:t>Visualising which model is faster and more accurate. </a:t>
              </a:r>
              <a:endParaRPr sz="2000" dirty="0">
                <a:solidFill>
                  <a:schemeClr val="dk1"/>
                </a:solidFill>
                <a:latin typeface="Century Gothic"/>
                <a:ea typeface="Century Gothic"/>
                <a:cs typeface="Century Gothic"/>
                <a:sym typeface="Century Gothic"/>
              </a:endParaRPr>
            </a:p>
          </p:txBody>
        </p:sp>
      </p:grpSp>
      <p:grpSp>
        <p:nvGrpSpPr>
          <p:cNvPr id="19" name="Google Shape;453;p32">
            <a:extLst>
              <a:ext uri="{FF2B5EF4-FFF2-40B4-BE49-F238E27FC236}">
                <a16:creationId xmlns:a16="http://schemas.microsoft.com/office/drawing/2014/main" id="{290747CF-62FB-FA67-ABF6-1A427C39A372}"/>
              </a:ext>
            </a:extLst>
          </p:cNvPr>
          <p:cNvGrpSpPr/>
          <p:nvPr/>
        </p:nvGrpSpPr>
        <p:grpSpPr>
          <a:xfrm>
            <a:off x="6739164" y="3320806"/>
            <a:ext cx="4735421" cy="2643114"/>
            <a:chOff x="0" y="464343"/>
            <a:chExt cx="11238807" cy="1928813"/>
          </a:xfrm>
        </p:grpSpPr>
        <p:sp>
          <p:nvSpPr>
            <p:cNvPr id="20" name="Google Shape;454;p32">
              <a:extLst>
                <a:ext uri="{FF2B5EF4-FFF2-40B4-BE49-F238E27FC236}">
                  <a16:creationId xmlns:a16="http://schemas.microsoft.com/office/drawing/2014/main" id="{F91ECC72-9635-48A0-24E8-B7828BCE5B19}"/>
                </a:ext>
              </a:extLst>
            </p:cNvPr>
            <p:cNvSpPr/>
            <p:nvPr/>
          </p:nvSpPr>
          <p:spPr>
            <a:xfrm>
              <a:off x="0" y="464343"/>
              <a:ext cx="11238807" cy="857250"/>
            </a:xfrm>
            <a:prstGeom prst="roundRect">
              <a:avLst>
                <a:gd name="adj" fmla="val 10000"/>
              </a:avLst>
            </a:prstGeom>
            <a:solidFill>
              <a:srgbClr val="E4C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5;p32">
              <a:extLst>
                <a:ext uri="{FF2B5EF4-FFF2-40B4-BE49-F238E27FC236}">
                  <a16:creationId xmlns:a16="http://schemas.microsoft.com/office/drawing/2014/main" id="{6829C728-1BBD-794B-4B5E-9C2ED4009854}"/>
                </a:ext>
              </a:extLst>
            </p:cNvPr>
            <p:cNvSpPr/>
            <p:nvPr/>
          </p:nvSpPr>
          <p:spPr>
            <a:xfrm>
              <a:off x="405947" y="672848"/>
              <a:ext cx="1397176" cy="471487"/>
            </a:xfrm>
            <a:prstGeom prst="rect">
              <a:avLst/>
            </a:prstGeom>
            <a:blipFill rotWithShape="1">
              <a:blip r:embed="rId5">
                <a:alphaModFix/>
              </a:blip>
              <a:stretch>
                <a:fillRect/>
              </a:stretch>
            </a:blip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6;p32">
              <a:extLst>
                <a:ext uri="{FF2B5EF4-FFF2-40B4-BE49-F238E27FC236}">
                  <a16:creationId xmlns:a16="http://schemas.microsoft.com/office/drawing/2014/main" id="{6A96B62C-AD8C-A6E6-8E09-51C39541D959}"/>
                </a:ext>
              </a:extLst>
            </p:cNvPr>
            <p:cNvSpPr/>
            <p:nvPr/>
          </p:nvSpPr>
          <p:spPr>
            <a:xfrm>
              <a:off x="990123" y="464343"/>
              <a:ext cx="10248683" cy="8572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7;p32">
              <a:extLst>
                <a:ext uri="{FF2B5EF4-FFF2-40B4-BE49-F238E27FC236}">
                  <a16:creationId xmlns:a16="http://schemas.microsoft.com/office/drawing/2014/main" id="{F9522348-C6E7-1E11-4923-4CCCBE30022C}"/>
                </a:ext>
              </a:extLst>
            </p:cNvPr>
            <p:cNvSpPr txBox="1"/>
            <p:nvPr/>
          </p:nvSpPr>
          <p:spPr>
            <a:xfrm>
              <a:off x="2170281" y="464343"/>
              <a:ext cx="9068526" cy="857250"/>
            </a:xfrm>
            <a:prstGeom prst="rect">
              <a:avLst/>
            </a:prstGeom>
            <a:noFill/>
            <a:ln>
              <a:noFill/>
            </a:ln>
          </p:spPr>
          <p:txBody>
            <a:bodyPr spcFirstLastPara="1" wrap="square" lIns="90725" tIns="90725" rIns="90725" bIns="90725" anchor="ctr" anchorCtr="0">
              <a:noAutofit/>
            </a:bodyPr>
            <a:lstStyle/>
            <a:p>
              <a:pPr marL="0" marR="0" lvl="0" indent="0" algn="l" rtl="0">
                <a:lnSpc>
                  <a:spcPct val="100000"/>
                </a:lnSpc>
                <a:spcBef>
                  <a:spcPts val="0"/>
                </a:spcBef>
                <a:spcAft>
                  <a:spcPts val="0"/>
                </a:spcAft>
                <a:buClr>
                  <a:schemeClr val="dk1"/>
                </a:buClr>
                <a:buSzPts val="1600"/>
                <a:buFont typeface="Century Gothic"/>
                <a:buNone/>
              </a:pPr>
              <a:r>
                <a:rPr lang="en-ZA" sz="1600" dirty="0">
                  <a:solidFill>
                    <a:schemeClr val="dk1"/>
                  </a:solidFill>
                  <a:latin typeface="Century Gothic"/>
                  <a:ea typeface="Century Gothic"/>
                  <a:cs typeface="Century Gothic"/>
                  <a:sym typeface="Century Gothic"/>
                </a:rPr>
                <a:t>Scope of this research will only be limited to airports and the throughput of the people. </a:t>
              </a:r>
              <a:endParaRPr sz="1600" dirty="0">
                <a:solidFill>
                  <a:schemeClr val="dk1"/>
                </a:solidFill>
                <a:latin typeface="Century Gothic"/>
                <a:ea typeface="Century Gothic"/>
                <a:cs typeface="Century Gothic"/>
                <a:sym typeface="Century Gothic"/>
              </a:endParaRPr>
            </a:p>
          </p:txBody>
        </p:sp>
        <p:sp>
          <p:nvSpPr>
            <p:cNvPr id="24" name="Google Shape;458;p32">
              <a:extLst>
                <a:ext uri="{FF2B5EF4-FFF2-40B4-BE49-F238E27FC236}">
                  <a16:creationId xmlns:a16="http://schemas.microsoft.com/office/drawing/2014/main" id="{B2F1F02D-C6E4-38F0-4649-63F131D447F7}"/>
                </a:ext>
              </a:extLst>
            </p:cNvPr>
            <p:cNvSpPr/>
            <p:nvPr/>
          </p:nvSpPr>
          <p:spPr>
            <a:xfrm>
              <a:off x="0" y="1495766"/>
              <a:ext cx="11238807" cy="897390"/>
            </a:xfrm>
            <a:prstGeom prst="roundRect">
              <a:avLst>
                <a:gd name="adj" fmla="val 10000"/>
              </a:avLst>
            </a:prstGeom>
            <a:solidFill>
              <a:srgbClr val="E4C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p32">
              <a:extLst>
                <a:ext uri="{FF2B5EF4-FFF2-40B4-BE49-F238E27FC236}">
                  <a16:creationId xmlns:a16="http://schemas.microsoft.com/office/drawing/2014/main" id="{71E8E195-D8CE-3869-35E5-FA3E4C7A7B94}"/>
                </a:ext>
              </a:extLst>
            </p:cNvPr>
            <p:cNvSpPr/>
            <p:nvPr/>
          </p:nvSpPr>
          <p:spPr>
            <a:xfrm>
              <a:off x="498472" y="1722591"/>
              <a:ext cx="1304651" cy="471487"/>
            </a:xfrm>
            <a:prstGeom prst="rect">
              <a:avLst/>
            </a:prstGeom>
            <a:blipFill rotWithShape="1">
              <a:blip r:embed="rId6">
                <a:alphaModFix/>
              </a:blip>
              <a:stretch>
                <a:fillRect/>
              </a:stretch>
            </a:blip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0;p32">
              <a:extLst>
                <a:ext uri="{FF2B5EF4-FFF2-40B4-BE49-F238E27FC236}">
                  <a16:creationId xmlns:a16="http://schemas.microsoft.com/office/drawing/2014/main" id="{3CE6E79F-5785-8AE8-A6D5-6A2074ED4845}"/>
                </a:ext>
              </a:extLst>
            </p:cNvPr>
            <p:cNvSpPr/>
            <p:nvPr/>
          </p:nvSpPr>
          <p:spPr>
            <a:xfrm>
              <a:off x="990123" y="1535906"/>
              <a:ext cx="10248683" cy="8572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1;p32">
              <a:extLst>
                <a:ext uri="{FF2B5EF4-FFF2-40B4-BE49-F238E27FC236}">
                  <a16:creationId xmlns:a16="http://schemas.microsoft.com/office/drawing/2014/main" id="{B7E16EFF-5DAE-763D-CBCB-4FDC95117633}"/>
                </a:ext>
              </a:extLst>
            </p:cNvPr>
            <p:cNvSpPr txBox="1"/>
            <p:nvPr/>
          </p:nvSpPr>
          <p:spPr>
            <a:xfrm>
              <a:off x="2300848" y="1512951"/>
              <a:ext cx="8937959" cy="857250"/>
            </a:xfrm>
            <a:prstGeom prst="rect">
              <a:avLst/>
            </a:prstGeom>
            <a:noFill/>
            <a:ln>
              <a:noFill/>
            </a:ln>
          </p:spPr>
          <p:txBody>
            <a:bodyPr spcFirstLastPara="1" wrap="square" lIns="90725" tIns="90725" rIns="90725" bIns="90725" anchor="ctr" anchorCtr="0">
              <a:noAutofit/>
            </a:bodyPr>
            <a:lstStyle/>
            <a:p>
              <a:pPr marL="0" marR="0" lvl="0" indent="0" algn="l" rtl="0">
                <a:lnSpc>
                  <a:spcPct val="100000"/>
                </a:lnSpc>
                <a:spcBef>
                  <a:spcPts val="0"/>
                </a:spcBef>
                <a:spcAft>
                  <a:spcPts val="0"/>
                </a:spcAft>
                <a:buClr>
                  <a:schemeClr val="dk1"/>
                </a:buClr>
                <a:buSzPts val="1600"/>
                <a:buFont typeface="Century Gothic"/>
                <a:buNone/>
              </a:pPr>
              <a:r>
                <a:rPr lang="en-ZA" sz="1600" dirty="0">
                  <a:solidFill>
                    <a:schemeClr val="dk1"/>
                  </a:solidFill>
                  <a:latin typeface="Century Gothic"/>
                  <a:ea typeface="Century Gothic"/>
                  <a:cs typeface="Century Gothic"/>
                  <a:sym typeface="Century Gothic"/>
                </a:rPr>
                <a:t>This step supports the TSA by enabling anomaly detection using their machine data (such as .a3daps files) to create and train our models.</a:t>
              </a:r>
              <a:endParaRPr sz="1600" dirty="0">
                <a:solidFill>
                  <a:schemeClr val="dk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24153458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unset over the ocean&#10;&#10;AI-generated content may be incorrect.">
            <a:extLst>
              <a:ext uri="{FF2B5EF4-FFF2-40B4-BE49-F238E27FC236}">
                <a16:creationId xmlns:a16="http://schemas.microsoft.com/office/drawing/2014/main" id="{EC2E0E43-21EC-34CC-0B9B-728B96EBC4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95D4B22-D7E1-F59F-106F-1176D4DCE12B}"/>
              </a:ext>
            </a:extLst>
          </p:cNvPr>
          <p:cNvSpPr txBox="1"/>
          <p:nvPr/>
        </p:nvSpPr>
        <p:spPr>
          <a:xfrm>
            <a:off x="1132840" y="2925377"/>
            <a:ext cx="10454640" cy="3416320"/>
          </a:xfrm>
          <a:prstGeom prst="rect">
            <a:avLst/>
          </a:prstGeom>
          <a:noFill/>
        </p:spPr>
        <p:txBody>
          <a:bodyPr wrap="square">
            <a:spAutoFit/>
          </a:bodyPr>
          <a:lstStyle/>
          <a:p>
            <a:pPr marL="342900" lvl="0" indent="0" algn="l" rtl="0">
              <a:spcBef>
                <a:spcPts val="1440"/>
              </a:spcBef>
              <a:spcAft>
                <a:spcPts val="0"/>
              </a:spcAft>
              <a:buNone/>
            </a:pPr>
            <a:r>
              <a:rPr lang="en-ZA" sz="2400" b="1" dirty="0">
                <a:solidFill>
                  <a:schemeClr val="bg1"/>
                </a:solidFill>
                <a:latin typeface="Calibri"/>
                <a:ea typeface="Calibri"/>
                <a:cs typeface="Calibri"/>
                <a:sym typeface="Calibri"/>
              </a:rPr>
              <a:t>Overall the differences in the models will show the noise in the testing dataset but also show that with this we are still keeping the person in the loop as previously mentioned in the ethical side of AI where security personnel can still check the people for anomalies after the algorithm has advised them that there might be something on the person when stepping through the scanner. More data will allow us to get a better system in place and with more processing power we might also be able to test other models which are newer to see if they have the capacity to change the outcome for a better generalized model as current models hover around 0.77-0.60 ROC-AUC</a:t>
            </a:r>
            <a:r>
              <a:rPr lang="en-ZA" sz="2400" dirty="0">
                <a:solidFill>
                  <a:schemeClr val="dk1"/>
                </a:solidFill>
                <a:latin typeface="Calibri"/>
                <a:ea typeface="Calibri"/>
                <a:cs typeface="Calibri"/>
                <a:sym typeface="Calibri"/>
              </a:rPr>
              <a:t>.</a:t>
            </a:r>
          </a:p>
        </p:txBody>
      </p:sp>
      <p:sp>
        <p:nvSpPr>
          <p:cNvPr id="6" name="TextBox 5">
            <a:extLst>
              <a:ext uri="{FF2B5EF4-FFF2-40B4-BE49-F238E27FC236}">
                <a16:creationId xmlns:a16="http://schemas.microsoft.com/office/drawing/2014/main" id="{A88D5119-2C60-618D-9F81-490F8845779E}"/>
              </a:ext>
            </a:extLst>
          </p:cNvPr>
          <p:cNvSpPr txBox="1"/>
          <p:nvPr/>
        </p:nvSpPr>
        <p:spPr>
          <a:xfrm>
            <a:off x="4043680" y="777858"/>
            <a:ext cx="4104640" cy="1631216"/>
          </a:xfrm>
          <a:prstGeom prst="rect">
            <a:avLst/>
          </a:prstGeom>
          <a:noFill/>
        </p:spPr>
        <p:txBody>
          <a:bodyPr wrap="square" rtlCol="0">
            <a:spAutoFit/>
          </a:bodyPr>
          <a:lstStyle/>
          <a:p>
            <a:pPr algn="ctr"/>
            <a:r>
              <a:rPr lang="en-ZA" sz="5000" b="1" dirty="0">
                <a:solidFill>
                  <a:schemeClr val="bg1"/>
                </a:solidFill>
              </a:rPr>
              <a:t>Project Conclusion</a:t>
            </a:r>
          </a:p>
        </p:txBody>
      </p:sp>
    </p:spTree>
    <p:extLst>
      <p:ext uri="{BB962C8B-B14F-4D97-AF65-F5344CB8AC3E}">
        <p14:creationId xmlns:p14="http://schemas.microsoft.com/office/powerpoint/2010/main" val="19539764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98"/>
          <p:cNvSpPr txBox="1">
            <a:spLocks noGrp="1"/>
          </p:cNvSpPr>
          <p:nvPr>
            <p:ph type="title"/>
          </p:nvPr>
        </p:nvSpPr>
        <p:spPr>
          <a:xfrm>
            <a:off x="1074419" y="1194825"/>
            <a:ext cx="9590701" cy="707100"/>
          </a:xfrm>
          <a:prstGeom prst="rect">
            <a:avLst/>
          </a:prstGeom>
          <a:noFill/>
          <a:ln>
            <a:noFill/>
          </a:ln>
        </p:spPr>
        <p:txBody>
          <a:bodyPr spcFirstLastPara="1" wrap="square" lIns="91425" tIns="45700" rIns="91425" bIns="45700" anchor="ctr" anchorCtr="0">
            <a:normAutofit fontScale="90000"/>
          </a:bodyPr>
          <a:lstStyle/>
          <a:p>
            <a:pPr algn="ctr">
              <a:buClr>
                <a:schemeClr val="dk1"/>
              </a:buClr>
              <a:buSzPct val="100000"/>
            </a:pPr>
            <a:r>
              <a:rPr lang="en-ZA" sz="5600" b="1" i="1" dirty="0">
                <a:solidFill>
                  <a:schemeClr val="lt1"/>
                </a:solidFill>
                <a:latin typeface="Calibri"/>
                <a:ea typeface="Calibri"/>
                <a:cs typeface="Calibri"/>
                <a:sym typeface="Calibri"/>
              </a:rPr>
              <a:t>References</a:t>
            </a:r>
            <a:br>
              <a:rPr lang="en-GB" b="1" i="1" u="sng" dirty="0">
                <a:solidFill>
                  <a:schemeClr val="accent6">
                    <a:lumMod val="50000"/>
                  </a:schemeClr>
                </a:solidFill>
              </a:rPr>
            </a:br>
            <a:endParaRPr dirty="0">
              <a:solidFill>
                <a:schemeClr val="lt1"/>
              </a:solidFill>
            </a:endParaRPr>
          </a:p>
        </p:txBody>
      </p:sp>
      <p:sp>
        <p:nvSpPr>
          <p:cNvPr id="1188" name="Google Shape;1188;p98"/>
          <p:cNvSpPr txBox="1">
            <a:spLocks noGrp="1"/>
          </p:cNvSpPr>
          <p:nvPr>
            <p:ph idx="1"/>
          </p:nvPr>
        </p:nvSpPr>
        <p:spPr>
          <a:xfrm>
            <a:off x="558630" y="2188455"/>
            <a:ext cx="10622280" cy="3121170"/>
          </a:xfrm>
          <a:prstGeom prst="rect">
            <a:avLst/>
          </a:prstGeom>
          <a:noFill/>
          <a:ln>
            <a:noFill/>
          </a:ln>
        </p:spPr>
        <p:txBody>
          <a:bodyPr spcFirstLastPara="1" wrap="square" lIns="91425" tIns="45700" rIns="91425" bIns="45700" anchor="t" anchorCtr="0">
            <a:noAutofit/>
          </a:bodyPr>
          <a:lstStyle/>
          <a:p>
            <a:pPr marL="342900" indent="-342900" defTabSz="457200">
              <a:buClr>
                <a:schemeClr val="accent1"/>
              </a:buClr>
              <a:buSzPct val="80000"/>
              <a:buFont typeface="Wingdings" panose="05000000000000000000" pitchFamily="2" charset="2"/>
              <a:buChar char="q"/>
            </a:pPr>
            <a:r>
              <a:rPr lang="en-ZA" sz="1300" dirty="0">
                <a:solidFill>
                  <a:schemeClr val="tx1">
                    <a:lumMod val="75000"/>
                    <a:lumOff val="25000"/>
                  </a:schemeClr>
                </a:solidFill>
              </a:rPr>
              <a:t>Amadi, L. and Agam, G., 2023. Weakly supervised 2D pose adaptation and body part segmentation for concealed object </a:t>
            </a:r>
            <a:r>
              <a:rPr lang="en-ZA" sz="1200" dirty="0">
                <a:solidFill>
                  <a:schemeClr val="tx1">
                    <a:lumMod val="75000"/>
                    <a:lumOff val="25000"/>
                  </a:schemeClr>
                </a:solidFill>
              </a:rPr>
              <a:t>detection. Sensors, 23(4), p.2005. </a:t>
            </a:r>
            <a:r>
              <a:rPr lang="en-ZA" sz="12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https://doi.org/10.3390/s23042005</a:t>
            </a:r>
            <a:endParaRPr lang="en-ZA" sz="1200" dirty="0">
              <a:solidFill>
                <a:schemeClr val="tx1">
                  <a:lumMod val="75000"/>
                  <a:lumOff val="25000"/>
                </a:schemeClr>
              </a:solidFill>
            </a:endParaRPr>
          </a:p>
          <a:p>
            <a:pPr marL="342900" indent="-342900" defTabSz="457200">
              <a:buClr>
                <a:schemeClr val="accent1"/>
              </a:buClr>
              <a:buSzPct val="80000"/>
              <a:buFont typeface="Wingdings" panose="05000000000000000000" pitchFamily="2" charset="2"/>
              <a:buChar char="q"/>
            </a:pPr>
            <a:r>
              <a:rPr lang="en-ZA" sz="1200" dirty="0">
                <a:solidFill>
                  <a:schemeClr val="tx1">
                    <a:lumMod val="75000"/>
                    <a:lumOff val="25000"/>
                  </a:schemeClr>
                </a:solidFill>
              </a:rPr>
              <a:t> Amazon Web Services (AWS). (n.d.). What are Transformers in Artificial Intelligence?. AWS. Available at: </a:t>
            </a:r>
            <a:r>
              <a:rPr lang="en-ZA" sz="12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https://aws.amazon.com/what-is/transformers-in-artificial-intelligence</a:t>
            </a:r>
            <a:r>
              <a:rPr lang="en-ZA" sz="1200" dirty="0">
                <a:solidFill>
                  <a:schemeClr val="tx1">
                    <a:lumMod val="75000"/>
                    <a:lumOff val="25000"/>
                  </a:schemeClr>
                </a:solidFill>
              </a:rPr>
              <a:t> (Accessed: 2 September 2025)</a:t>
            </a:r>
          </a:p>
          <a:p>
            <a:pPr marL="342900" indent="-342900" defTabSz="457200">
              <a:buClr>
                <a:schemeClr val="accent1"/>
              </a:buClr>
              <a:buSzPct val="80000"/>
              <a:buFont typeface="Wingdings" panose="05000000000000000000" pitchFamily="2" charset="2"/>
              <a:buChar char="q"/>
            </a:pPr>
            <a:r>
              <a:rPr lang="en-ZA" sz="1200" dirty="0">
                <a:solidFill>
                  <a:schemeClr val="tx1">
                    <a:lumMod val="75000"/>
                    <a:lumOff val="25000"/>
                  </a:schemeClr>
                </a:solidFill>
              </a:rPr>
              <a:t>Aleksandr A </a:t>
            </a:r>
            <a:r>
              <a:rPr lang="en-ZA" sz="1200" dirty="0" err="1">
                <a:solidFill>
                  <a:schemeClr val="tx1">
                    <a:lumMod val="75000"/>
                    <a:lumOff val="25000"/>
                  </a:schemeClr>
                </a:solidFill>
              </a:rPr>
              <a:t>Zabyshny</a:t>
            </a:r>
            <a:r>
              <a:rPr lang="en-ZA" sz="1200" dirty="0">
                <a:solidFill>
                  <a:schemeClr val="tx1">
                    <a:lumMod val="75000"/>
                    <a:lumOff val="25000"/>
                  </a:schemeClr>
                </a:solidFill>
              </a:rPr>
              <a:t>, D. R. R., 2003. False Alarms and Human-Machine Warning Systems. [Online]</a:t>
            </a:r>
            <a:br>
              <a:rPr lang="en-ZA" sz="1200" dirty="0">
                <a:solidFill>
                  <a:schemeClr val="tx1">
                    <a:lumMod val="75000"/>
                    <a:lumOff val="25000"/>
                  </a:schemeClr>
                </a:solidFill>
              </a:rPr>
            </a:br>
            <a:r>
              <a:rPr lang="en-ZA" sz="1200" dirty="0">
                <a:solidFill>
                  <a:schemeClr val="tx1">
                    <a:lumMod val="75000"/>
                    <a:lumOff val="25000"/>
                  </a:schemeClr>
                </a:solidFill>
              </a:rPr>
              <a:t>Available at: </a:t>
            </a:r>
            <a:r>
              <a:rPr lang="en-ZA" sz="12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https://www.researchgate.net/publication/46439428_False_Alarms_and_Human-Machine_Warning_Systems</a:t>
            </a:r>
            <a:br>
              <a:rPr lang="en-ZA" sz="1200" dirty="0">
                <a:solidFill>
                  <a:schemeClr val="tx1">
                    <a:lumMod val="75000"/>
                    <a:lumOff val="25000"/>
                  </a:schemeClr>
                </a:solidFill>
              </a:rPr>
            </a:br>
            <a:r>
              <a:rPr lang="en-ZA" sz="1200" dirty="0">
                <a:solidFill>
                  <a:schemeClr val="tx1">
                    <a:lumMod val="75000"/>
                    <a:lumOff val="25000"/>
                  </a:schemeClr>
                </a:solidFill>
              </a:rPr>
              <a:t>[Accessed 12 November 2025].</a:t>
            </a:r>
          </a:p>
          <a:p>
            <a:pPr marL="342900" indent="-342900" defTabSz="457200">
              <a:buClr>
                <a:schemeClr val="accent1"/>
              </a:buClr>
              <a:buSzPct val="80000"/>
              <a:buFont typeface="Wingdings" panose="05000000000000000000" pitchFamily="2" charset="2"/>
              <a:buChar char="q"/>
            </a:pPr>
            <a:r>
              <a:rPr lang="en-ZA" sz="1200" dirty="0">
                <a:solidFill>
                  <a:schemeClr val="tx1">
                    <a:lumMod val="75000"/>
                    <a:lumOff val="25000"/>
                  </a:schemeClr>
                </a:solidFill>
              </a:rPr>
              <a:t>Anon., 2024. Evolving AI Solutions for Airports, Part I: Opportunities. [Online]</a:t>
            </a:r>
            <a:br>
              <a:rPr lang="en-ZA" sz="1200" dirty="0">
                <a:solidFill>
                  <a:schemeClr val="tx1">
                    <a:lumMod val="75000"/>
                    <a:lumOff val="25000"/>
                  </a:schemeClr>
                </a:solidFill>
              </a:rPr>
            </a:br>
            <a:r>
              <a:rPr lang="en-ZA" sz="1200" dirty="0">
                <a:solidFill>
                  <a:schemeClr val="tx1">
                    <a:lumMod val="75000"/>
                    <a:lumOff val="25000"/>
                  </a:schemeClr>
                </a:solidFill>
              </a:rPr>
              <a:t>Available at: </a:t>
            </a:r>
            <a:r>
              <a:rPr lang="en-ZA" sz="12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https://crp.trb.org/acrptransformativetech/applied-technology-in-airports/evolving-ai-solutions-for-airports-part-i-opportunities/#:~:text=Security%20Monitoring%20and%20Threat%20Detection,Applied%20Technology%20in%20Airports%20article</a:t>
            </a:r>
            <a:r>
              <a:rPr lang="en-ZA" sz="1200" dirty="0">
                <a:solidFill>
                  <a:schemeClr val="tx1">
                    <a:lumMod val="75000"/>
                    <a:lumOff val="25000"/>
                  </a:schemeClr>
                </a:solidFill>
              </a:rPr>
              <a:t>.)</a:t>
            </a:r>
            <a:br>
              <a:rPr lang="en-ZA" sz="1200" dirty="0">
                <a:solidFill>
                  <a:schemeClr val="tx1">
                    <a:lumMod val="75000"/>
                    <a:lumOff val="25000"/>
                  </a:schemeClr>
                </a:solidFill>
              </a:rPr>
            </a:br>
            <a:r>
              <a:rPr lang="en-ZA" sz="1200" dirty="0">
                <a:solidFill>
                  <a:schemeClr val="tx1">
                    <a:lumMod val="75000"/>
                    <a:lumOff val="25000"/>
                  </a:schemeClr>
                </a:solidFill>
              </a:rPr>
              <a:t>[Accessed 12 November 2025].</a:t>
            </a:r>
          </a:p>
          <a:p>
            <a:pPr marL="342900" indent="-342900" defTabSz="457200">
              <a:buClr>
                <a:schemeClr val="accent1"/>
              </a:buClr>
              <a:buSzPct val="80000"/>
              <a:buFont typeface="Wingdings" panose="05000000000000000000" pitchFamily="2" charset="2"/>
              <a:buChar char="q"/>
            </a:pPr>
            <a:r>
              <a:rPr lang="en-ZA" sz="1200" dirty="0">
                <a:solidFill>
                  <a:schemeClr val="tx1">
                    <a:lumMod val="75000"/>
                    <a:lumOff val="25000"/>
                  </a:schemeClr>
                </a:solidFill>
              </a:rPr>
              <a:t> </a:t>
            </a:r>
            <a:r>
              <a:rPr lang="en-ZA" sz="1200" dirty="0" err="1">
                <a:solidFill>
                  <a:schemeClr val="tx1">
                    <a:lumMod val="75000"/>
                    <a:lumOff val="25000"/>
                  </a:schemeClr>
                </a:solidFill>
              </a:rPr>
              <a:t>DataCamp</a:t>
            </a:r>
            <a:r>
              <a:rPr lang="en-ZA" sz="1200" dirty="0">
                <a:solidFill>
                  <a:schemeClr val="tx1">
                    <a:lumMod val="75000"/>
                    <a:lumOff val="25000"/>
                  </a:schemeClr>
                </a:solidFill>
              </a:rPr>
              <a:t>. (2022, 10 August). Complete Guide to Building a Transformer Model with </a:t>
            </a:r>
            <a:r>
              <a:rPr lang="en-ZA" sz="1200" dirty="0" err="1">
                <a:solidFill>
                  <a:schemeClr val="tx1">
                    <a:lumMod val="75000"/>
                    <a:lumOff val="25000"/>
                  </a:schemeClr>
                </a:solidFill>
              </a:rPr>
              <a:t>PyTorch</a:t>
            </a:r>
            <a:r>
              <a:rPr lang="en-ZA" sz="1200" dirty="0">
                <a:solidFill>
                  <a:schemeClr val="tx1">
                    <a:lumMod val="75000"/>
                    <a:lumOff val="25000"/>
                  </a:schemeClr>
                </a:solidFill>
              </a:rPr>
              <a:t>. </a:t>
            </a:r>
            <a:r>
              <a:rPr lang="en-ZA" sz="1200" dirty="0" err="1">
                <a:solidFill>
                  <a:schemeClr val="tx1">
                    <a:lumMod val="75000"/>
                    <a:lumOff val="25000"/>
                  </a:schemeClr>
                </a:solidFill>
              </a:rPr>
              <a:t>DataCamp</a:t>
            </a:r>
            <a:r>
              <a:rPr lang="en-ZA" sz="1200" dirty="0">
                <a:solidFill>
                  <a:schemeClr val="tx1">
                    <a:lumMod val="75000"/>
                    <a:lumOff val="25000"/>
                  </a:schemeClr>
                </a:solidFill>
              </a:rPr>
              <a:t>. Available at: </a:t>
            </a:r>
            <a:r>
              <a:rPr lang="en-ZA" sz="1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https://www.datacamp.com/tutorial/building-a-transformer-with-py-torch</a:t>
            </a:r>
            <a:r>
              <a:rPr lang="en-ZA" sz="1200" dirty="0">
                <a:solidFill>
                  <a:schemeClr val="tx1">
                    <a:lumMod val="75000"/>
                    <a:lumOff val="25000"/>
                  </a:schemeClr>
                </a:solidFill>
              </a:rPr>
              <a:t> (Accessed: 12 August 2025)</a:t>
            </a:r>
          </a:p>
          <a:p>
            <a:pPr marL="342900" indent="-342900" defTabSz="457200">
              <a:buClr>
                <a:schemeClr val="accent1"/>
              </a:buClr>
              <a:buSzPct val="80000"/>
              <a:buFont typeface="Wingdings" panose="05000000000000000000" pitchFamily="2" charset="2"/>
              <a:buChar char="q"/>
            </a:pPr>
            <a:r>
              <a:rPr lang="en-ZA" sz="1200" dirty="0">
                <a:solidFill>
                  <a:schemeClr val="tx1">
                    <a:lumMod val="75000"/>
                    <a:lumOff val="25000"/>
                  </a:schemeClr>
                </a:solidFill>
              </a:rPr>
              <a:t> Dimitris Michael </a:t>
            </a:r>
            <a:r>
              <a:rPr lang="en-ZA" sz="1200" dirty="0" err="1">
                <a:solidFill>
                  <a:schemeClr val="tx1">
                    <a:lumMod val="75000"/>
                    <a:lumOff val="25000"/>
                  </a:schemeClr>
                </a:solidFill>
              </a:rPr>
              <a:t>Kyriazanos</a:t>
            </a:r>
            <a:r>
              <a:rPr lang="en-ZA" sz="1200" dirty="0">
                <a:solidFill>
                  <a:schemeClr val="tx1">
                    <a:lumMod val="75000"/>
                    <a:lumOff val="25000"/>
                  </a:schemeClr>
                </a:solidFill>
              </a:rPr>
              <a:t>, K. G. T. S. T., 2019. Automated Decision Making in Airport Checkpoints: Bias Detection Toward Smarter Security and Fairness. [Online]</a:t>
            </a:r>
            <a:br>
              <a:rPr lang="en-ZA" sz="1200" dirty="0">
                <a:solidFill>
                  <a:schemeClr val="tx1">
                    <a:lumMod val="75000"/>
                    <a:lumOff val="25000"/>
                  </a:schemeClr>
                </a:solidFill>
              </a:rPr>
            </a:br>
            <a:r>
              <a:rPr lang="en-ZA" sz="1200" dirty="0">
                <a:solidFill>
                  <a:schemeClr val="tx1">
                    <a:lumMod val="75000"/>
                    <a:lumOff val="25000"/>
                  </a:schemeClr>
                </a:solidFill>
              </a:rPr>
              <a:t>Available at: </a:t>
            </a:r>
            <a:r>
              <a:rPr lang="en-ZA" sz="1200" dirty="0">
                <a:solidFill>
                  <a:schemeClr val="tx1">
                    <a:lumMod val="75000"/>
                    <a:lumOff val="25000"/>
                  </a:schemeClr>
                </a:solidFill>
                <a:hlinkClick r:id="rId8">
                  <a:extLst>
                    <a:ext uri="{A12FA001-AC4F-418D-AE19-62706E023703}">
                      <ahyp:hlinkClr xmlns:ahyp="http://schemas.microsoft.com/office/drawing/2018/hyperlinkcolor" val="tx"/>
                    </a:ext>
                  </a:extLst>
                </a:hlinkClick>
              </a:rPr>
              <a:t>https://www.researchgate.net/publication/332085772_Automated_Decision_Making_in_Airport_Checkpoints_Bias_Detection_Toward_Smarter_Security_and_Fairness</a:t>
            </a:r>
            <a:br>
              <a:rPr lang="en-ZA" sz="1200" dirty="0">
                <a:solidFill>
                  <a:schemeClr val="tx1">
                    <a:lumMod val="75000"/>
                    <a:lumOff val="25000"/>
                  </a:schemeClr>
                </a:solidFill>
              </a:rPr>
            </a:br>
            <a:r>
              <a:rPr lang="en-ZA" sz="1200" dirty="0">
                <a:solidFill>
                  <a:schemeClr val="tx1">
                    <a:lumMod val="75000"/>
                    <a:lumOff val="25000"/>
                  </a:schemeClr>
                </a:solidFill>
              </a:rPr>
              <a:t>[Accessed 20 November 2025].</a:t>
            </a:r>
          </a:p>
          <a:p>
            <a:pPr marL="137160" lvl="0" indent="0" algn="ctr">
              <a:buNone/>
            </a:pPr>
            <a:endParaRPr lang="en-GB" sz="1300" b="1" i="1" u="sng" dirty="0">
              <a:solidFill>
                <a:schemeClr val="accent6">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87"/>
                                        </p:tgtEl>
                                        <p:attrNameLst>
                                          <p:attrName>style.visibility</p:attrName>
                                        </p:attrNameLst>
                                      </p:cBhvr>
                                      <p:to>
                                        <p:strVal val="visible"/>
                                      </p:to>
                                    </p:set>
                                    <p:anim calcmode="lin" valueType="num">
                                      <p:cBhvr additive="base">
                                        <p:cTn id="7" dur="500" fill="hold"/>
                                        <p:tgtEl>
                                          <p:spTgt spid="1187"/>
                                        </p:tgtEl>
                                        <p:attrNameLst>
                                          <p:attrName>ppt_x</p:attrName>
                                        </p:attrNameLst>
                                      </p:cBhvr>
                                      <p:tavLst>
                                        <p:tav tm="0">
                                          <p:val>
                                            <p:strVal val="#ppt_x"/>
                                          </p:val>
                                        </p:tav>
                                        <p:tav tm="100000">
                                          <p:val>
                                            <p:strVal val="#ppt_x"/>
                                          </p:val>
                                        </p:tav>
                                      </p:tavLst>
                                    </p:anim>
                                    <p:anim calcmode="lin" valueType="num">
                                      <p:cBhvr additive="base">
                                        <p:cTn id="8" dur="500" fill="hold"/>
                                        <p:tgtEl>
                                          <p:spTgt spid="118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88">
                                            <p:txEl>
                                              <p:pRg st="0" end="0"/>
                                            </p:txEl>
                                          </p:spTgt>
                                        </p:tgtEl>
                                        <p:attrNameLst>
                                          <p:attrName>style.visibility</p:attrName>
                                        </p:attrNameLst>
                                      </p:cBhvr>
                                      <p:to>
                                        <p:strVal val="visible"/>
                                      </p:to>
                                    </p:set>
                                    <p:anim calcmode="lin" valueType="num">
                                      <p:cBhvr additive="base">
                                        <p:cTn id="12" dur="500" fill="hold"/>
                                        <p:tgtEl>
                                          <p:spTgt spid="118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88">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88">
                                            <p:txEl>
                                              <p:pRg st="1" end="1"/>
                                            </p:txEl>
                                          </p:spTgt>
                                        </p:tgtEl>
                                        <p:attrNameLst>
                                          <p:attrName>style.visibility</p:attrName>
                                        </p:attrNameLst>
                                      </p:cBhvr>
                                      <p:to>
                                        <p:strVal val="visible"/>
                                      </p:to>
                                    </p:set>
                                    <p:anim calcmode="lin" valueType="num">
                                      <p:cBhvr additive="base">
                                        <p:cTn id="16" dur="500" fill="hold"/>
                                        <p:tgtEl>
                                          <p:spTgt spid="1188">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88">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88">
                                            <p:txEl>
                                              <p:pRg st="2" end="2"/>
                                            </p:txEl>
                                          </p:spTgt>
                                        </p:tgtEl>
                                        <p:attrNameLst>
                                          <p:attrName>style.visibility</p:attrName>
                                        </p:attrNameLst>
                                      </p:cBhvr>
                                      <p:to>
                                        <p:strVal val="visible"/>
                                      </p:to>
                                    </p:set>
                                    <p:anim calcmode="lin" valueType="num">
                                      <p:cBhvr additive="base">
                                        <p:cTn id="20" dur="500" fill="hold"/>
                                        <p:tgtEl>
                                          <p:spTgt spid="1188">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88">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188">
                                            <p:txEl>
                                              <p:pRg st="3" end="3"/>
                                            </p:txEl>
                                          </p:spTgt>
                                        </p:tgtEl>
                                        <p:attrNameLst>
                                          <p:attrName>style.visibility</p:attrName>
                                        </p:attrNameLst>
                                      </p:cBhvr>
                                      <p:to>
                                        <p:strVal val="visible"/>
                                      </p:to>
                                    </p:set>
                                    <p:anim calcmode="lin" valueType="num">
                                      <p:cBhvr additive="base">
                                        <p:cTn id="24" dur="500" fill="hold"/>
                                        <p:tgtEl>
                                          <p:spTgt spid="118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8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88">
                                            <p:txEl>
                                              <p:pRg st="4" end="4"/>
                                            </p:txEl>
                                          </p:spTgt>
                                        </p:tgtEl>
                                        <p:attrNameLst>
                                          <p:attrName>style.visibility</p:attrName>
                                        </p:attrNameLst>
                                      </p:cBhvr>
                                      <p:to>
                                        <p:strVal val="visible"/>
                                      </p:to>
                                    </p:set>
                                    <p:anim calcmode="lin" valueType="num">
                                      <p:cBhvr additive="base">
                                        <p:cTn id="28" dur="500" fill="hold"/>
                                        <p:tgtEl>
                                          <p:spTgt spid="118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18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88">
                                            <p:txEl>
                                              <p:pRg st="5" end="5"/>
                                            </p:txEl>
                                          </p:spTgt>
                                        </p:tgtEl>
                                        <p:attrNameLst>
                                          <p:attrName>style.visibility</p:attrName>
                                        </p:attrNameLst>
                                      </p:cBhvr>
                                      <p:to>
                                        <p:strVal val="visible"/>
                                      </p:to>
                                    </p:set>
                                    <p:anim calcmode="lin" valueType="num">
                                      <p:cBhvr additive="base">
                                        <p:cTn id="32" dur="500" fill="hold"/>
                                        <p:tgtEl>
                                          <p:spTgt spid="118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8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 grpId="0"/>
      <p:bldP spid="118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ADBD8A-1BEB-CB4A-477E-20BA206F0C8F}"/>
              </a:ext>
            </a:extLst>
          </p:cNvPr>
          <p:cNvSpPr txBox="1"/>
          <p:nvPr/>
        </p:nvSpPr>
        <p:spPr>
          <a:xfrm>
            <a:off x="238760" y="291911"/>
            <a:ext cx="11318240" cy="6709529"/>
          </a:xfrm>
          <a:prstGeom prst="rect">
            <a:avLst/>
          </a:prstGeom>
          <a:noFill/>
        </p:spPr>
        <p:txBody>
          <a:bodyPr wrap="square" rtlCol="0">
            <a:spAutoFit/>
          </a:bodyPr>
          <a:lstStyle/>
          <a:p>
            <a:pPr marL="342900" indent="-342900">
              <a:spcBef>
                <a:spcPts val="1000"/>
              </a:spcBef>
              <a:buClr>
                <a:schemeClr val="accent1"/>
              </a:buClr>
              <a:buSzPct val="80000"/>
              <a:buFont typeface="Wingdings" panose="05000000000000000000" pitchFamily="2" charset="2"/>
              <a:buChar char="q"/>
            </a:pPr>
            <a:r>
              <a:rPr lang="en-ZA" sz="1600" dirty="0">
                <a:solidFill>
                  <a:schemeClr val="tx1">
                    <a:lumMod val="75000"/>
                    <a:lumOff val="25000"/>
                  </a:schemeClr>
                </a:solidFill>
              </a:rPr>
              <a:t>Dimitris Michael </a:t>
            </a:r>
            <a:r>
              <a:rPr lang="en-ZA" sz="1600" dirty="0" err="1">
                <a:solidFill>
                  <a:schemeClr val="tx1">
                    <a:lumMod val="75000"/>
                    <a:lumOff val="25000"/>
                  </a:schemeClr>
                </a:solidFill>
              </a:rPr>
              <a:t>Kyriazanos</a:t>
            </a:r>
            <a:r>
              <a:rPr lang="en-ZA" sz="1600" dirty="0">
                <a:solidFill>
                  <a:schemeClr val="tx1">
                    <a:lumMod val="75000"/>
                    <a:lumOff val="25000"/>
                  </a:schemeClr>
                </a:solidFill>
              </a:rPr>
              <a:t>, K. G. T. S. T., 2019. Automated Decision Making in Airport Checkpoints: Bias Detection Toward Smarter Security and Fairness. [Online]</a:t>
            </a:r>
            <a:br>
              <a:rPr lang="en-ZA" sz="1600" dirty="0">
                <a:solidFill>
                  <a:schemeClr val="tx1">
                    <a:lumMod val="75000"/>
                    <a:lumOff val="25000"/>
                  </a:schemeClr>
                </a:solidFill>
              </a:rPr>
            </a:br>
            <a:r>
              <a:rPr lang="en-ZA" sz="1600" dirty="0">
                <a:solidFill>
                  <a:schemeClr val="tx1">
                    <a:lumMod val="75000"/>
                    <a:lumOff val="25000"/>
                  </a:schemeClr>
                </a:solidFill>
              </a:rPr>
              <a:t>Available at: </a:t>
            </a:r>
            <a:r>
              <a:rPr lang="en-ZA" sz="16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https://www.researchgate.net/publication/332085772_Automated_Decision_Making_in_Airport_Checkpoints_Bias_Detection_Toward_Smarter_Security_and_Fairness</a:t>
            </a:r>
            <a:br>
              <a:rPr lang="en-ZA" sz="1600" dirty="0">
                <a:solidFill>
                  <a:schemeClr val="tx1">
                    <a:lumMod val="75000"/>
                    <a:lumOff val="25000"/>
                  </a:schemeClr>
                </a:solidFill>
              </a:rPr>
            </a:br>
            <a:r>
              <a:rPr lang="en-ZA" sz="1600" dirty="0">
                <a:solidFill>
                  <a:schemeClr val="tx1">
                    <a:lumMod val="75000"/>
                    <a:lumOff val="25000"/>
                  </a:schemeClr>
                </a:solidFill>
              </a:rPr>
              <a:t>[Accessed 20 November 2025].</a:t>
            </a:r>
          </a:p>
          <a:p>
            <a:pPr marL="342900" indent="-342900">
              <a:spcBef>
                <a:spcPts val="1000"/>
              </a:spcBef>
              <a:buClr>
                <a:schemeClr val="accent1"/>
              </a:buClr>
              <a:buSzPct val="80000"/>
              <a:buFont typeface="Wingdings" panose="05000000000000000000" pitchFamily="2" charset="2"/>
              <a:buChar char="q"/>
            </a:pPr>
            <a:r>
              <a:rPr lang="en-ZA" sz="1600" dirty="0">
                <a:solidFill>
                  <a:schemeClr val="tx1">
                    <a:lumMod val="75000"/>
                    <a:lumOff val="25000"/>
                  </a:schemeClr>
                </a:solidFill>
              </a:rPr>
              <a:t>Fuad Mahmud, B. M. S. U. S. A. A. M. M. K. A. M. T. H. M. Z. M. E. C. J. F. S., 2024. ADVANCEMENTS IN AIRLINE SECURITY: EVALUATING MACHINE LEARNING MODELS FOR THREAT DETECTION. [Online]</a:t>
            </a:r>
            <a:br>
              <a:rPr lang="en-ZA" sz="1600" dirty="0">
                <a:solidFill>
                  <a:schemeClr val="tx1">
                    <a:lumMod val="75000"/>
                    <a:lumOff val="25000"/>
                  </a:schemeClr>
                </a:solidFill>
              </a:rPr>
            </a:br>
            <a:r>
              <a:rPr lang="en-ZA" sz="1600" dirty="0">
                <a:solidFill>
                  <a:schemeClr val="tx1">
                    <a:lumMod val="75000"/>
                    <a:lumOff val="25000"/>
                  </a:schemeClr>
                </a:solidFill>
              </a:rPr>
              <a:t>Available at: </a:t>
            </a:r>
            <a:r>
              <a:rPr lang="en-ZA" sz="16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https://zenodo.org/records/13981482</a:t>
            </a:r>
            <a:br>
              <a:rPr lang="en-ZA" sz="1600" dirty="0">
                <a:solidFill>
                  <a:schemeClr val="tx1">
                    <a:lumMod val="75000"/>
                    <a:lumOff val="25000"/>
                  </a:schemeClr>
                </a:solidFill>
              </a:rPr>
            </a:br>
            <a:r>
              <a:rPr lang="en-ZA" sz="1600" dirty="0">
                <a:solidFill>
                  <a:schemeClr val="tx1">
                    <a:lumMod val="75000"/>
                    <a:lumOff val="25000"/>
                  </a:schemeClr>
                </a:solidFill>
              </a:rPr>
              <a:t>[Accessed 08 October 2025].</a:t>
            </a:r>
          </a:p>
          <a:p>
            <a:pPr marL="342900" indent="-342900">
              <a:spcBef>
                <a:spcPts val="1000"/>
              </a:spcBef>
              <a:buClr>
                <a:schemeClr val="accent1"/>
              </a:buClr>
              <a:buSzPct val="80000"/>
              <a:buFont typeface="Wingdings" panose="05000000000000000000" pitchFamily="2" charset="2"/>
              <a:buChar char="q"/>
            </a:pPr>
            <a:r>
              <a:rPr lang="en-ZA" sz="1600" dirty="0">
                <a:solidFill>
                  <a:schemeClr val="tx1">
                    <a:lumMod val="75000"/>
                    <a:lumOff val="25000"/>
                  </a:schemeClr>
                </a:solidFill>
              </a:rPr>
              <a:t>Fuad Mahmud. (2024). Advancements in Airline Security: Evaluating Machine Learning Models for Threat Detection.</a:t>
            </a:r>
          </a:p>
          <a:p>
            <a:pPr marL="342900" indent="-342900">
              <a:spcBef>
                <a:spcPts val="1000"/>
              </a:spcBef>
              <a:buClr>
                <a:schemeClr val="accent1"/>
              </a:buClr>
              <a:buSzPct val="80000"/>
              <a:buFont typeface="Wingdings" panose="05000000000000000000" pitchFamily="2" charset="2"/>
              <a:buChar char="q"/>
            </a:pPr>
            <a:r>
              <a:rPr lang="en-ZA" sz="1600" dirty="0" err="1">
                <a:solidFill>
                  <a:schemeClr val="tx1">
                    <a:lumMod val="75000"/>
                    <a:lumOff val="25000"/>
                  </a:schemeClr>
                </a:solidFill>
              </a:rPr>
              <a:t>GeeksforGeeks</a:t>
            </a:r>
            <a:r>
              <a:rPr lang="en-ZA" sz="1600" dirty="0">
                <a:solidFill>
                  <a:schemeClr val="tx1">
                    <a:lumMod val="75000"/>
                    <a:lumOff val="25000"/>
                  </a:schemeClr>
                </a:solidFill>
              </a:rPr>
              <a:t>. (2025, 11 July). Introduction to Convolution Neural Network. </a:t>
            </a:r>
            <a:r>
              <a:rPr lang="en-ZA" sz="1600" dirty="0" err="1">
                <a:solidFill>
                  <a:schemeClr val="tx1">
                    <a:lumMod val="75000"/>
                    <a:lumOff val="25000"/>
                  </a:schemeClr>
                </a:solidFill>
              </a:rPr>
              <a:t>GeeksforGeeks</a:t>
            </a:r>
            <a:r>
              <a:rPr lang="en-ZA" sz="1600" dirty="0">
                <a:solidFill>
                  <a:schemeClr val="tx1">
                    <a:lumMod val="75000"/>
                    <a:lumOff val="25000"/>
                  </a:schemeClr>
                </a:solidFill>
              </a:rPr>
              <a:t>. Available at: </a:t>
            </a:r>
            <a:r>
              <a:rPr lang="en-ZA" sz="16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https://www.geeksforgeeks.org/machine-learning/introduction-convolution-neural-network</a:t>
            </a:r>
            <a:r>
              <a:rPr lang="en-ZA" sz="1600" dirty="0">
                <a:solidFill>
                  <a:schemeClr val="tx1">
                    <a:lumMod val="75000"/>
                    <a:lumOff val="25000"/>
                  </a:schemeClr>
                </a:solidFill>
              </a:rPr>
              <a:t> (Accessed: 12 August 2025)</a:t>
            </a:r>
          </a:p>
          <a:p>
            <a:pPr marL="342900" indent="-342900">
              <a:spcBef>
                <a:spcPts val="1000"/>
              </a:spcBef>
              <a:buClr>
                <a:schemeClr val="accent1"/>
              </a:buClr>
              <a:buSzPct val="80000"/>
              <a:buFont typeface="Wingdings" panose="05000000000000000000" pitchFamily="2" charset="2"/>
              <a:buChar char="q"/>
            </a:pPr>
            <a:r>
              <a:rPr lang="en-ZA" sz="1600" dirty="0" err="1">
                <a:solidFill>
                  <a:schemeClr val="tx1">
                    <a:lumMod val="75000"/>
                    <a:lumOff val="25000"/>
                  </a:schemeClr>
                </a:solidFill>
              </a:rPr>
              <a:t>GeeksforGeeks</a:t>
            </a:r>
            <a:r>
              <a:rPr lang="en-ZA" sz="1600" dirty="0">
                <a:solidFill>
                  <a:schemeClr val="tx1">
                    <a:lumMod val="75000"/>
                    <a:lumOff val="25000"/>
                  </a:schemeClr>
                </a:solidFill>
              </a:rPr>
              <a:t>. (2025, 6 August). Machine Learning Models. </a:t>
            </a:r>
            <a:r>
              <a:rPr lang="en-ZA" sz="1600" dirty="0" err="1">
                <a:solidFill>
                  <a:schemeClr val="tx1">
                    <a:lumMod val="75000"/>
                    <a:lumOff val="25000"/>
                  </a:schemeClr>
                </a:solidFill>
              </a:rPr>
              <a:t>GeeksforGeeks</a:t>
            </a:r>
            <a:r>
              <a:rPr lang="en-ZA" sz="1600" dirty="0">
                <a:solidFill>
                  <a:schemeClr val="tx1">
                    <a:lumMod val="75000"/>
                    <a:lumOff val="25000"/>
                  </a:schemeClr>
                </a:solidFill>
              </a:rPr>
              <a:t>. Available at: </a:t>
            </a:r>
            <a:r>
              <a:rPr lang="en-ZA" sz="16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https://www.geeksforgeeks.org/machine-learning/machine-learning-models</a:t>
            </a:r>
            <a:r>
              <a:rPr lang="en-ZA" sz="1600" dirty="0">
                <a:solidFill>
                  <a:schemeClr val="tx1">
                    <a:lumMod val="75000"/>
                    <a:lumOff val="25000"/>
                  </a:schemeClr>
                </a:solidFill>
              </a:rPr>
              <a:t> (Accessed: 12 August 2025)</a:t>
            </a:r>
          </a:p>
          <a:p>
            <a:pPr marL="342900" indent="-342900">
              <a:spcBef>
                <a:spcPts val="1000"/>
              </a:spcBef>
              <a:buClr>
                <a:schemeClr val="accent1"/>
              </a:buClr>
              <a:buSzPct val="80000"/>
              <a:buFont typeface="Wingdings" panose="05000000000000000000" pitchFamily="2" charset="2"/>
              <a:buChar char="q"/>
            </a:pPr>
            <a:r>
              <a:rPr lang="en-ZA" sz="1600" dirty="0" err="1">
                <a:solidFill>
                  <a:schemeClr val="tx1">
                    <a:lumMod val="75000"/>
                    <a:lumOff val="25000"/>
                  </a:schemeClr>
                </a:solidFill>
              </a:rPr>
              <a:t>GeeksForGeeks</a:t>
            </a:r>
            <a:r>
              <a:rPr lang="en-ZA" sz="1600" dirty="0">
                <a:solidFill>
                  <a:schemeClr val="tx1">
                    <a:lumMod val="75000"/>
                    <a:lumOff val="25000"/>
                  </a:schemeClr>
                </a:solidFill>
              </a:rPr>
              <a:t>, 2025. Regularization by Early Stopping. [Online]</a:t>
            </a:r>
            <a:br>
              <a:rPr lang="en-ZA" sz="1600" dirty="0">
                <a:solidFill>
                  <a:schemeClr val="tx1">
                    <a:lumMod val="75000"/>
                    <a:lumOff val="25000"/>
                  </a:schemeClr>
                </a:solidFill>
              </a:rPr>
            </a:br>
            <a:r>
              <a:rPr lang="en-ZA" sz="1600" dirty="0">
                <a:solidFill>
                  <a:schemeClr val="tx1">
                    <a:lumMod val="75000"/>
                    <a:lumOff val="25000"/>
                  </a:schemeClr>
                </a:solidFill>
              </a:rPr>
              <a:t>Available at: </a:t>
            </a:r>
            <a:r>
              <a:rPr lang="en-ZA" sz="16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https://www.geeksforgeeks.org/machine-learning/regularization-by-early-stopping/</a:t>
            </a:r>
            <a:br>
              <a:rPr lang="en-ZA" sz="1600" dirty="0">
                <a:solidFill>
                  <a:schemeClr val="tx1">
                    <a:lumMod val="75000"/>
                    <a:lumOff val="25000"/>
                  </a:schemeClr>
                </a:solidFill>
              </a:rPr>
            </a:br>
            <a:r>
              <a:rPr lang="en-ZA" sz="1600" dirty="0">
                <a:solidFill>
                  <a:schemeClr val="tx1">
                    <a:lumMod val="75000"/>
                    <a:lumOff val="25000"/>
                  </a:schemeClr>
                </a:solidFill>
              </a:rPr>
              <a:t>[Accessed 18 July 2025].</a:t>
            </a:r>
          </a:p>
          <a:p>
            <a:pPr marL="342900" indent="-342900">
              <a:spcBef>
                <a:spcPts val="1000"/>
              </a:spcBef>
              <a:buClr>
                <a:schemeClr val="accent1"/>
              </a:buClr>
              <a:buSzPct val="80000"/>
              <a:buFont typeface="Wingdings" panose="05000000000000000000" pitchFamily="2" charset="2"/>
              <a:buChar char="q"/>
            </a:pPr>
            <a:r>
              <a:rPr lang="en-ZA" sz="1600" dirty="0" err="1">
                <a:solidFill>
                  <a:schemeClr val="tx1">
                    <a:lumMod val="75000"/>
                    <a:lumOff val="25000"/>
                  </a:schemeClr>
                </a:solidFill>
              </a:rPr>
              <a:t>GeeksForGeeks</a:t>
            </a:r>
            <a:r>
              <a:rPr lang="en-ZA" sz="1600" dirty="0">
                <a:solidFill>
                  <a:schemeClr val="tx1">
                    <a:lumMod val="75000"/>
                    <a:lumOff val="25000"/>
                  </a:schemeClr>
                </a:solidFill>
              </a:rPr>
              <a:t>, 2025. Reproducibility in Machine Learning. [Online]</a:t>
            </a:r>
            <a:br>
              <a:rPr lang="en-ZA" sz="1600" dirty="0">
                <a:solidFill>
                  <a:schemeClr val="tx1">
                    <a:lumMod val="75000"/>
                    <a:lumOff val="25000"/>
                  </a:schemeClr>
                </a:solidFill>
              </a:rPr>
            </a:br>
            <a:r>
              <a:rPr lang="en-ZA" sz="1600" dirty="0">
                <a:solidFill>
                  <a:schemeClr val="tx1">
                    <a:lumMod val="75000"/>
                    <a:lumOff val="25000"/>
                  </a:schemeClr>
                </a:solidFill>
              </a:rPr>
              <a:t>Available at: </a:t>
            </a:r>
            <a:r>
              <a:rPr lang="en-ZA" sz="1600" dirty="0">
                <a:solidFill>
                  <a:schemeClr val="tx1">
                    <a:lumMod val="75000"/>
                    <a:lumOff val="25000"/>
                  </a:schemeClr>
                </a:solidFill>
                <a:hlinkClick r:id="rId7">
                  <a:extLst>
                    <a:ext uri="{A12FA001-AC4F-418D-AE19-62706E023703}">
                      <ahyp:hlinkClr xmlns:ahyp="http://schemas.microsoft.com/office/drawing/2018/hyperlinkcolor" val="tx"/>
                    </a:ext>
                  </a:extLst>
                </a:hlinkClick>
              </a:rPr>
              <a:t>https://www.geeksforgeeks.org/machine-learning/reproducibility-in-machine-learning/</a:t>
            </a:r>
            <a:br>
              <a:rPr lang="en-ZA" sz="1600" dirty="0">
                <a:solidFill>
                  <a:schemeClr val="tx1">
                    <a:lumMod val="75000"/>
                    <a:lumOff val="25000"/>
                  </a:schemeClr>
                </a:solidFill>
              </a:rPr>
            </a:br>
            <a:r>
              <a:rPr lang="en-ZA" sz="1600" dirty="0">
                <a:solidFill>
                  <a:schemeClr val="tx1">
                    <a:lumMod val="75000"/>
                    <a:lumOff val="25000"/>
                  </a:schemeClr>
                </a:solidFill>
              </a:rPr>
              <a:t>[Accessed 12 November 2025].</a:t>
            </a:r>
          </a:p>
          <a:p>
            <a:endParaRPr lang="en-ZA" sz="1400" dirty="0"/>
          </a:p>
          <a:p>
            <a:endParaRPr lang="en-ZA" sz="1400" dirty="0"/>
          </a:p>
        </p:txBody>
      </p:sp>
    </p:spTree>
    <p:extLst>
      <p:ext uri="{BB962C8B-B14F-4D97-AF65-F5344CB8AC3E}">
        <p14:creationId xmlns:p14="http://schemas.microsoft.com/office/powerpoint/2010/main" val="11257825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72C38-A0F4-B168-1F6E-F542765BDC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92AA7D-D547-1637-2775-59FA2F8440AE}"/>
              </a:ext>
            </a:extLst>
          </p:cNvPr>
          <p:cNvSpPr txBox="1"/>
          <p:nvPr/>
        </p:nvSpPr>
        <p:spPr>
          <a:xfrm>
            <a:off x="0" y="292244"/>
            <a:ext cx="11318240" cy="6273512"/>
          </a:xfrm>
          <a:prstGeom prst="rect">
            <a:avLst/>
          </a:prstGeom>
          <a:noFill/>
        </p:spPr>
        <p:txBody>
          <a:bodyPr wrap="square" rtlCol="0">
            <a:spAutoFit/>
          </a:bodyPr>
          <a:lstStyle/>
          <a:p>
            <a:pPr marL="342900" indent="-342900">
              <a:spcBef>
                <a:spcPts val="1000"/>
              </a:spcBef>
              <a:buClr>
                <a:schemeClr val="accent1"/>
              </a:buClr>
              <a:buSzPct val="80000"/>
              <a:buFont typeface="Wingdings" panose="05000000000000000000" pitchFamily="2" charset="2"/>
              <a:buChar char="q"/>
            </a:pPr>
            <a:r>
              <a:rPr lang="en-ZA" sz="1800" dirty="0" err="1">
                <a:solidFill>
                  <a:schemeClr val="tx1">
                    <a:lumMod val="75000"/>
                    <a:lumOff val="25000"/>
                  </a:schemeClr>
                </a:solidFill>
              </a:rPr>
              <a:t>GeeksForGeeks</a:t>
            </a:r>
            <a:r>
              <a:rPr lang="en-ZA" sz="1800" dirty="0">
                <a:solidFill>
                  <a:schemeClr val="tx1">
                    <a:lumMod val="75000"/>
                    <a:lumOff val="25000"/>
                  </a:schemeClr>
                </a:solidFill>
              </a:rPr>
              <a:t>, 2025. Top 7 Python Developer Tools. [Online]</a:t>
            </a:r>
            <a:br>
              <a:rPr lang="en-ZA" sz="1800" dirty="0">
                <a:solidFill>
                  <a:schemeClr val="tx1">
                    <a:lumMod val="75000"/>
                    <a:lumOff val="25000"/>
                  </a:schemeClr>
                </a:solidFill>
              </a:rPr>
            </a:br>
            <a:r>
              <a:rPr lang="en-ZA" sz="1800" dirty="0">
                <a:solidFill>
                  <a:schemeClr val="tx1">
                    <a:lumMod val="75000"/>
                    <a:lumOff val="25000"/>
                  </a:schemeClr>
                </a:solidFill>
              </a:rPr>
              <a:t>Available at: </a:t>
            </a:r>
            <a:r>
              <a:rPr lang="en-ZA" sz="18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https://www.geeksforgeeks.org/blogs/top-7-python-developer-tools/</a:t>
            </a:r>
            <a:br>
              <a:rPr lang="en-ZA" sz="1800" dirty="0">
                <a:solidFill>
                  <a:schemeClr val="tx1">
                    <a:lumMod val="75000"/>
                    <a:lumOff val="25000"/>
                  </a:schemeClr>
                </a:solidFill>
              </a:rPr>
            </a:br>
            <a:r>
              <a:rPr lang="en-ZA" sz="1800" dirty="0">
                <a:solidFill>
                  <a:schemeClr val="tx1">
                    <a:lumMod val="75000"/>
                    <a:lumOff val="25000"/>
                  </a:schemeClr>
                </a:solidFill>
              </a:rPr>
              <a:t>[Accessed 23 November 2025].</a:t>
            </a:r>
          </a:p>
          <a:p>
            <a:pPr marL="342900" indent="-342900">
              <a:spcBef>
                <a:spcPts val="1000"/>
              </a:spcBef>
              <a:buClr>
                <a:schemeClr val="accent1"/>
              </a:buClr>
              <a:buSzPct val="80000"/>
              <a:buFont typeface="Wingdings" panose="05000000000000000000" pitchFamily="2" charset="2"/>
              <a:buChar char="q"/>
            </a:pPr>
            <a:r>
              <a:rPr lang="en-ZA" sz="1800" dirty="0" err="1">
                <a:solidFill>
                  <a:schemeClr val="tx1">
                    <a:lumMod val="75000"/>
                    <a:lumOff val="25000"/>
                  </a:schemeClr>
                </a:solidFill>
              </a:rPr>
              <a:t>GeeksForGeeks</a:t>
            </a:r>
            <a:r>
              <a:rPr lang="en-ZA" sz="1800" dirty="0">
                <a:solidFill>
                  <a:schemeClr val="tx1">
                    <a:lumMod val="75000"/>
                    <a:lumOff val="25000"/>
                  </a:schemeClr>
                </a:solidFill>
              </a:rPr>
              <a:t>, 2025. What is the influence of C in SVMs with linear kernel?. [Online]</a:t>
            </a:r>
            <a:br>
              <a:rPr lang="en-ZA" sz="1800" dirty="0">
                <a:solidFill>
                  <a:schemeClr val="tx1">
                    <a:lumMod val="75000"/>
                    <a:lumOff val="25000"/>
                  </a:schemeClr>
                </a:solidFill>
              </a:rPr>
            </a:br>
            <a:r>
              <a:rPr lang="en-ZA" sz="1800" dirty="0">
                <a:solidFill>
                  <a:schemeClr val="tx1">
                    <a:lumMod val="75000"/>
                    <a:lumOff val="25000"/>
                  </a:schemeClr>
                </a:solidFill>
              </a:rPr>
              <a:t>Available at: </a:t>
            </a:r>
            <a:r>
              <a:rPr lang="en-ZA" sz="18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https://www.geeksforgeeks.org/machine-learning/what-is-the-influence-of-c-in-svms-with-linear-kernel/</a:t>
            </a:r>
            <a:br>
              <a:rPr lang="en-ZA" sz="1800" dirty="0">
                <a:solidFill>
                  <a:schemeClr val="tx1">
                    <a:lumMod val="75000"/>
                    <a:lumOff val="25000"/>
                  </a:schemeClr>
                </a:solidFill>
              </a:rPr>
            </a:br>
            <a:r>
              <a:rPr lang="en-ZA" sz="1800" dirty="0">
                <a:solidFill>
                  <a:schemeClr val="tx1">
                    <a:lumMod val="75000"/>
                    <a:lumOff val="25000"/>
                  </a:schemeClr>
                </a:solidFill>
              </a:rPr>
              <a:t>[Accessed 23 November 2025].</a:t>
            </a:r>
          </a:p>
          <a:p>
            <a:pPr marL="342900" indent="-342900">
              <a:spcBef>
                <a:spcPts val="1000"/>
              </a:spcBef>
              <a:buClr>
                <a:schemeClr val="accent1"/>
              </a:buClr>
              <a:buSzPct val="80000"/>
              <a:buFont typeface="Wingdings" panose="05000000000000000000" pitchFamily="2" charset="2"/>
              <a:buChar char="q"/>
            </a:pPr>
            <a:r>
              <a:rPr lang="en-ZA" sz="1800" dirty="0" err="1">
                <a:solidFill>
                  <a:schemeClr val="tx1">
                    <a:lumMod val="75000"/>
                    <a:lumOff val="25000"/>
                  </a:schemeClr>
                </a:solidFill>
              </a:rPr>
              <a:t>Ghassem</a:t>
            </a:r>
            <a:r>
              <a:rPr lang="en-ZA" sz="1800" dirty="0">
                <a:solidFill>
                  <a:schemeClr val="tx1">
                    <a:lumMod val="75000"/>
                    <a:lumOff val="25000"/>
                  </a:schemeClr>
                </a:solidFill>
              </a:rPr>
              <a:t> </a:t>
            </a:r>
            <a:r>
              <a:rPr lang="en-ZA" sz="1800" dirty="0" err="1">
                <a:solidFill>
                  <a:schemeClr val="tx1">
                    <a:lumMod val="75000"/>
                    <a:lumOff val="25000"/>
                  </a:schemeClr>
                </a:solidFill>
              </a:rPr>
              <a:t>Tofighi</a:t>
            </a:r>
            <a:r>
              <a:rPr lang="en-ZA" sz="1800" dirty="0">
                <a:solidFill>
                  <a:schemeClr val="tx1">
                    <a:lumMod val="75000"/>
                    <a:lumOff val="25000"/>
                  </a:schemeClr>
                </a:solidFill>
              </a:rPr>
              <a:t>, A. A. R. G., 2018. Detecting Zones and Threat on 3D Body for Security in Airports using Deep Machine Learning. [Online]</a:t>
            </a:r>
            <a:br>
              <a:rPr lang="en-ZA" sz="1800" dirty="0">
                <a:solidFill>
                  <a:schemeClr val="tx1">
                    <a:lumMod val="75000"/>
                    <a:lumOff val="25000"/>
                  </a:schemeClr>
                </a:solidFill>
              </a:rPr>
            </a:br>
            <a:r>
              <a:rPr lang="en-ZA" sz="1800" dirty="0">
                <a:solidFill>
                  <a:schemeClr val="tx1">
                    <a:lumMod val="75000"/>
                    <a:lumOff val="25000"/>
                  </a:schemeClr>
                </a:solidFill>
              </a:rPr>
              <a:t>Available at: </a:t>
            </a:r>
            <a:r>
              <a:rPr lang="en-ZA" sz="18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https://arxiv.org/pdf/1802.00565</a:t>
            </a:r>
            <a:br>
              <a:rPr lang="en-ZA" sz="1800" dirty="0">
                <a:solidFill>
                  <a:schemeClr val="tx1">
                    <a:lumMod val="75000"/>
                    <a:lumOff val="25000"/>
                  </a:schemeClr>
                </a:solidFill>
              </a:rPr>
            </a:br>
            <a:r>
              <a:rPr lang="en-ZA" sz="1800" dirty="0">
                <a:solidFill>
                  <a:schemeClr val="tx1">
                    <a:lumMod val="75000"/>
                    <a:lumOff val="25000"/>
                  </a:schemeClr>
                </a:solidFill>
              </a:rPr>
              <a:t>[Accessed 08 October 2024].</a:t>
            </a:r>
          </a:p>
          <a:p>
            <a:pPr marL="342900" indent="-342900">
              <a:spcBef>
                <a:spcPts val="1000"/>
              </a:spcBef>
              <a:buClr>
                <a:schemeClr val="accent1"/>
              </a:buClr>
              <a:buSzPct val="80000"/>
              <a:buFont typeface="Wingdings" panose="05000000000000000000" pitchFamily="2" charset="2"/>
              <a:buChar char="q"/>
            </a:pPr>
            <a:r>
              <a:rPr lang="en-ZA" sz="1800" dirty="0" err="1">
                <a:solidFill>
                  <a:schemeClr val="tx1">
                    <a:lumMod val="75000"/>
                    <a:lumOff val="25000"/>
                  </a:schemeClr>
                </a:solidFill>
              </a:rPr>
              <a:t>Ghassem</a:t>
            </a:r>
            <a:r>
              <a:rPr lang="en-ZA" sz="1800" dirty="0">
                <a:solidFill>
                  <a:schemeClr val="tx1">
                    <a:lumMod val="75000"/>
                    <a:lumOff val="25000"/>
                  </a:schemeClr>
                </a:solidFill>
              </a:rPr>
              <a:t> </a:t>
            </a:r>
            <a:r>
              <a:rPr lang="en-ZA" sz="1800" dirty="0" err="1">
                <a:solidFill>
                  <a:schemeClr val="tx1">
                    <a:lumMod val="75000"/>
                    <a:lumOff val="25000"/>
                  </a:schemeClr>
                </a:solidFill>
              </a:rPr>
              <a:t>Tofighi</a:t>
            </a:r>
            <a:r>
              <a:rPr lang="en-ZA" sz="1800" dirty="0">
                <a:solidFill>
                  <a:schemeClr val="tx1">
                    <a:lumMod val="75000"/>
                    <a:lumOff val="25000"/>
                  </a:schemeClr>
                </a:solidFill>
              </a:rPr>
              <a:t>. (2018). Detecting Zones and Threat on 3D Body for Security in Airports using Deep Machine Learning.</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Guimarães, V. &amp; </a:t>
            </a:r>
            <a:r>
              <a:rPr lang="en-ZA" sz="1800" dirty="0" err="1">
                <a:solidFill>
                  <a:schemeClr val="tx1">
                    <a:lumMod val="75000"/>
                    <a:lumOff val="25000"/>
                  </a:schemeClr>
                </a:solidFill>
              </a:rPr>
              <a:t>Tofighi</a:t>
            </a:r>
            <a:r>
              <a:rPr lang="en-ZA" sz="1800" dirty="0">
                <a:solidFill>
                  <a:schemeClr val="tx1">
                    <a:lumMod val="75000"/>
                    <a:lumOff val="25000"/>
                  </a:schemeClr>
                </a:solidFill>
              </a:rPr>
              <a:t>, M. (2018) ‘Detecting zones and threats on 3D body scans for security in airports using deep machine learning’, </a:t>
            </a:r>
            <a:r>
              <a:rPr lang="en-ZA" sz="1800" dirty="0" err="1">
                <a:solidFill>
                  <a:schemeClr val="tx1">
                    <a:lumMod val="75000"/>
                    <a:lumOff val="25000"/>
                  </a:schemeClr>
                </a:solidFill>
              </a:rPr>
              <a:t>arXiv</a:t>
            </a:r>
            <a:r>
              <a:rPr lang="en-ZA" sz="1800" dirty="0">
                <a:solidFill>
                  <a:schemeClr val="tx1">
                    <a:lumMod val="75000"/>
                    <a:lumOff val="25000"/>
                  </a:schemeClr>
                </a:solidFill>
              </a:rPr>
              <a:t> preprint, arXiv:1802.00565.</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Government Gazette , 2009. Civil Aviation Act. [Online]</a:t>
            </a:r>
            <a:br>
              <a:rPr lang="en-ZA" sz="1800" dirty="0">
                <a:solidFill>
                  <a:schemeClr val="tx1">
                    <a:lumMod val="75000"/>
                    <a:lumOff val="25000"/>
                  </a:schemeClr>
                </a:solidFill>
              </a:rPr>
            </a:br>
            <a:r>
              <a:rPr lang="en-ZA" sz="1800" dirty="0">
                <a:solidFill>
                  <a:schemeClr val="tx1">
                    <a:lumMod val="75000"/>
                    <a:lumOff val="25000"/>
                  </a:schemeClr>
                </a:solidFill>
              </a:rPr>
              <a:t>Available at: chrome-extension://</a:t>
            </a:r>
            <a:r>
              <a:rPr lang="en-ZA" sz="1800" dirty="0" err="1">
                <a:solidFill>
                  <a:schemeClr val="tx1">
                    <a:lumMod val="75000"/>
                    <a:lumOff val="25000"/>
                  </a:schemeClr>
                </a:solidFill>
              </a:rPr>
              <a:t>efaidnbmnnnibpcajpcglclefindmkaj</a:t>
            </a:r>
            <a:r>
              <a:rPr lang="en-ZA" sz="1800" dirty="0">
                <a:solidFill>
                  <a:schemeClr val="tx1">
                    <a:lumMod val="75000"/>
                    <a:lumOff val="25000"/>
                  </a:schemeClr>
                </a:solidFill>
              </a:rPr>
              <a:t>/</a:t>
            </a:r>
            <a:r>
              <a:rPr lang="en-ZA" sz="18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https://www.gov.za/sites/default/files/gcis_document/201409/32266616.pdf</a:t>
            </a:r>
            <a:br>
              <a:rPr lang="en-ZA" sz="1800" dirty="0">
                <a:solidFill>
                  <a:schemeClr val="tx1">
                    <a:lumMod val="75000"/>
                    <a:lumOff val="25000"/>
                  </a:schemeClr>
                </a:solidFill>
              </a:rPr>
            </a:br>
            <a:r>
              <a:rPr lang="en-ZA" sz="1800" dirty="0">
                <a:solidFill>
                  <a:schemeClr val="tx1">
                    <a:lumMod val="75000"/>
                    <a:lumOff val="25000"/>
                  </a:schemeClr>
                </a:solidFill>
              </a:rPr>
              <a:t>[Accessed 12 November 2025].</a:t>
            </a:r>
          </a:p>
        </p:txBody>
      </p:sp>
    </p:spTree>
    <p:extLst>
      <p:ext uri="{BB962C8B-B14F-4D97-AF65-F5344CB8AC3E}">
        <p14:creationId xmlns:p14="http://schemas.microsoft.com/office/powerpoint/2010/main" val="13278153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E6441-ED5C-89FB-15C4-B1E9692082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F3072A-FDEC-3D9A-3445-96BCDBEF89DF}"/>
              </a:ext>
            </a:extLst>
          </p:cNvPr>
          <p:cNvSpPr txBox="1"/>
          <p:nvPr/>
        </p:nvSpPr>
        <p:spPr>
          <a:xfrm>
            <a:off x="0" y="274320"/>
            <a:ext cx="11318240" cy="6735177"/>
          </a:xfrm>
          <a:prstGeom prst="rect">
            <a:avLst/>
          </a:prstGeom>
          <a:noFill/>
        </p:spPr>
        <p:txBody>
          <a:bodyPr wrap="square" rtlCol="0">
            <a:spAutoFit/>
          </a:bodyPr>
          <a:lstStyle/>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Hackney, H., 2023. Ethical Considerations in AI and Cloud Computing: Ensuring Responsible Develop and Use. [Online]</a:t>
            </a:r>
            <a:br>
              <a:rPr lang="en-ZA" sz="2000" dirty="0">
                <a:solidFill>
                  <a:schemeClr val="tx1">
                    <a:lumMod val="75000"/>
                    <a:lumOff val="25000"/>
                  </a:schemeClr>
                </a:solidFill>
              </a:rPr>
            </a:br>
            <a:r>
              <a:rPr lang="en-ZA" sz="2000" dirty="0">
                <a:solidFill>
                  <a:schemeClr val="tx1">
                    <a:lumMod val="75000"/>
                    <a:lumOff val="25000"/>
                  </a:schemeClr>
                </a:solidFill>
              </a:rPr>
              <a:t>Available at: </a:t>
            </a:r>
            <a:r>
              <a:rPr lang="en-ZA" sz="20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https://www.architectureandgovernance.com/artificial-intelligence/ethical-considerations-in-ai-and-cloud-computing-ensuring-responsible-develop-and-use/#:~:text=Data%20Privacy,data%20is%20collected%20and%20used</a:t>
            </a:r>
            <a:r>
              <a:rPr lang="en-ZA" sz="2000" dirty="0">
                <a:solidFill>
                  <a:schemeClr val="tx1">
                    <a:lumMod val="75000"/>
                    <a:lumOff val="25000"/>
                  </a:schemeClr>
                </a:solidFill>
              </a:rPr>
              <a:t>.</a:t>
            </a:r>
            <a:br>
              <a:rPr lang="en-ZA" sz="2000" dirty="0">
                <a:solidFill>
                  <a:schemeClr val="tx1">
                    <a:lumMod val="75000"/>
                    <a:lumOff val="25000"/>
                  </a:schemeClr>
                </a:solidFill>
              </a:rPr>
            </a:br>
            <a:r>
              <a:rPr lang="en-ZA" sz="2000" dirty="0">
                <a:solidFill>
                  <a:schemeClr val="tx1">
                    <a:lumMod val="75000"/>
                    <a:lumOff val="25000"/>
                  </a:schemeClr>
                </a:solidFill>
              </a:rPr>
              <a:t>[Accessed 14 November 2025].</a:t>
            </a:r>
          </a:p>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Jenkins, T., Zhao, Q., &amp; Liu, X. (2019) ‘Accident scenario generation using V2X data and recurrent neural networks’, Journal of Advanced Transportation, 2019, 9876543.</a:t>
            </a:r>
          </a:p>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Kaggle (2018). Passenger Screening Algorithm Challenge. Retrieved from: </a:t>
            </a:r>
            <a:r>
              <a:rPr lang="en-ZA" sz="20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https://www.kaggle.com/competitions/passenger-screening-algorithm-challenge</a:t>
            </a:r>
            <a:endParaRPr lang="en-ZA" sz="2000" dirty="0">
              <a:solidFill>
                <a:schemeClr val="tx1">
                  <a:lumMod val="75000"/>
                  <a:lumOff val="25000"/>
                </a:schemeClr>
              </a:solidFill>
            </a:endParaRPr>
          </a:p>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Karim, F., Wu, B., &amp; Chen, Y. (2023) ‘Dynamic spatial-temporal attention model for traffic accident causality detection’, IEEE Transactions on Intelligent Transportation Systems, 24(3), pp. 3456–3468.</a:t>
            </a:r>
          </a:p>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Kumar, C. R. (2023) Face recognition using CNN and </a:t>
            </a:r>
            <a:r>
              <a:rPr lang="en-ZA" sz="2000" dirty="0" err="1">
                <a:solidFill>
                  <a:schemeClr val="tx1">
                    <a:lumMod val="75000"/>
                    <a:lumOff val="25000"/>
                  </a:schemeClr>
                </a:solidFill>
              </a:rPr>
              <a:t>siamese</a:t>
            </a:r>
            <a:r>
              <a:rPr lang="en-ZA" sz="2000" dirty="0">
                <a:solidFill>
                  <a:schemeClr val="tx1">
                    <a:lumMod val="75000"/>
                    <a:lumOff val="25000"/>
                  </a:schemeClr>
                </a:solidFill>
              </a:rPr>
              <a:t> network, Measurement: Sensors, 26, 100800. </a:t>
            </a:r>
            <a:r>
              <a:rPr lang="en-ZA" sz="2000" dirty="0" err="1">
                <a:solidFill>
                  <a:schemeClr val="tx1">
                    <a:lumMod val="75000"/>
                    <a:lumOff val="25000"/>
                  </a:schemeClr>
                </a:solidFill>
              </a:rPr>
              <a:t>doi</a:t>
            </a:r>
            <a:r>
              <a:rPr lang="en-ZA" sz="2000" dirty="0">
                <a:solidFill>
                  <a:schemeClr val="tx1">
                    <a:lumMod val="75000"/>
                    <a:lumOff val="25000"/>
                  </a:schemeClr>
                </a:solidFill>
              </a:rPr>
              <a:t>: </a:t>
            </a:r>
            <a:r>
              <a:rPr lang="en-ZA" sz="20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https://doi.org/10.1016/j.measen.2023.100800</a:t>
            </a:r>
            <a:endParaRPr lang="en-ZA" sz="2000" dirty="0">
              <a:solidFill>
                <a:schemeClr val="tx1">
                  <a:lumMod val="75000"/>
                  <a:lumOff val="25000"/>
                </a:schemeClr>
              </a:solidFill>
            </a:endParaRPr>
          </a:p>
          <a:p>
            <a:pPr marL="342900" indent="-342900">
              <a:spcBef>
                <a:spcPts val="1000"/>
              </a:spcBef>
              <a:buClr>
                <a:schemeClr val="accent1"/>
              </a:buClr>
              <a:buSzPct val="80000"/>
              <a:buFont typeface="Wingdings" panose="05000000000000000000" pitchFamily="2" charset="2"/>
              <a:buChar char="q"/>
            </a:pPr>
            <a:r>
              <a:rPr lang="en-ZA" sz="2000" dirty="0">
                <a:solidFill>
                  <a:schemeClr val="tx1">
                    <a:lumMod val="75000"/>
                    <a:lumOff val="25000"/>
                  </a:schemeClr>
                </a:solidFill>
              </a:rPr>
              <a:t>Kumar, R., Patel, S. &amp; Al-Rashid, M. (2025) ‘Improving airport security with IoT-powered deep learning methods for threat detection and intelligent recommendation systems’, ResearchGate Preprint.</a:t>
            </a:r>
          </a:p>
          <a:p>
            <a:endParaRPr lang="en-ZA" sz="1600" dirty="0"/>
          </a:p>
          <a:p>
            <a:endParaRPr lang="en-ZA" sz="1400" dirty="0"/>
          </a:p>
        </p:txBody>
      </p:sp>
    </p:spTree>
    <p:extLst>
      <p:ext uri="{BB962C8B-B14F-4D97-AF65-F5344CB8AC3E}">
        <p14:creationId xmlns:p14="http://schemas.microsoft.com/office/powerpoint/2010/main" val="7582795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E6B6-2D62-91B7-3404-6869E0A7E27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528091-2EFA-394E-0E57-8BC17323ADD3}"/>
              </a:ext>
            </a:extLst>
          </p:cNvPr>
          <p:cNvSpPr txBox="1"/>
          <p:nvPr/>
        </p:nvSpPr>
        <p:spPr>
          <a:xfrm>
            <a:off x="162560" y="381000"/>
            <a:ext cx="11318240" cy="6063198"/>
          </a:xfrm>
          <a:prstGeom prst="rect">
            <a:avLst/>
          </a:prstGeom>
          <a:noFill/>
        </p:spPr>
        <p:txBody>
          <a:bodyPr wrap="square" rtlCol="0">
            <a:spAutoFit/>
          </a:bodyPr>
          <a:lstStyle/>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Lim, S., Choi, J., &amp; Park, K. (2025) ‘Simulation-based assessment of autonomous vehicle safety under multiple scenarios’, Simulation Modelling Practice and Theory, 115, 102419.</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Liu, J., Zhang, T. &amp; Wang, X. (2025) ‘Transformer-based object detection for complex visual scenes’, Pattern Recognition Letters, 178, pp. 22–35.</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Meng, F., Zhang, L. &amp; Li, H. (2024) ‘End-to-end object detection using Vision Transformers’, Neural Computing and Applications, 36(2), pp. 1125–1137.</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Passenger Screening Algorithm Challenge – Overview, Kaggle. Available at: </a:t>
            </a:r>
            <a:r>
              <a:rPr lang="en-ZA" sz="18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https://www.kaggle.com/competitions/passenger-screening-algorithm-challenge/overview</a:t>
            </a:r>
            <a:r>
              <a:rPr lang="en-ZA" sz="1800" dirty="0">
                <a:solidFill>
                  <a:schemeClr val="tx1">
                    <a:lumMod val="75000"/>
                    <a:lumOff val="25000"/>
                  </a:schemeClr>
                </a:solidFill>
              </a:rPr>
              <a:t> (Accessed 03 August 2025).</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Philippe </a:t>
            </a:r>
            <a:r>
              <a:rPr lang="en-ZA" sz="1800" dirty="0" err="1">
                <a:solidFill>
                  <a:schemeClr val="tx1">
                    <a:lumMod val="75000"/>
                    <a:lumOff val="25000"/>
                  </a:schemeClr>
                </a:solidFill>
              </a:rPr>
              <a:t>Monmousseau</a:t>
            </a:r>
            <a:r>
              <a:rPr lang="en-ZA" sz="1800" dirty="0">
                <a:solidFill>
                  <a:schemeClr val="tx1">
                    <a:lumMod val="75000"/>
                    <a:lumOff val="25000"/>
                  </a:schemeClr>
                </a:solidFill>
              </a:rPr>
              <a:t>, G. J. F. B. D. D. M. H., 2020. Predicting Passenger Flow at Charles De Gaulle Airport Security Checkpoints. [Online]</a:t>
            </a:r>
            <a:br>
              <a:rPr lang="en-ZA" sz="1800" dirty="0">
                <a:solidFill>
                  <a:schemeClr val="tx1">
                    <a:lumMod val="75000"/>
                    <a:lumOff val="25000"/>
                  </a:schemeClr>
                </a:solidFill>
              </a:rPr>
            </a:br>
            <a:r>
              <a:rPr lang="en-ZA" sz="1800" dirty="0">
                <a:solidFill>
                  <a:schemeClr val="tx1">
                    <a:lumMod val="75000"/>
                    <a:lumOff val="25000"/>
                  </a:schemeClr>
                </a:solidFill>
              </a:rPr>
              <a:t>Available at: </a:t>
            </a:r>
            <a:r>
              <a:rPr lang="en-ZA" sz="18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https://scispace.com/pdf/predicting-passenger-flow-at-charles-de-gaulle-airport-25st3f3k91.pdf</a:t>
            </a:r>
            <a:br>
              <a:rPr lang="en-ZA" sz="1800" dirty="0">
                <a:solidFill>
                  <a:schemeClr val="tx1">
                    <a:lumMod val="75000"/>
                    <a:lumOff val="25000"/>
                  </a:schemeClr>
                </a:solidFill>
              </a:rPr>
            </a:br>
            <a:r>
              <a:rPr lang="en-ZA" sz="1800" dirty="0">
                <a:solidFill>
                  <a:schemeClr val="tx1">
                    <a:lumMod val="75000"/>
                    <a:lumOff val="25000"/>
                  </a:schemeClr>
                </a:solidFill>
              </a:rPr>
              <a:t>[Accessed 08 October 2025].</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Kumar, R., Patel, S. &amp; Al-Rashid, M. (2025) ‘Improving airport security with IoT-powered deep learning methods for threat detection and intelligent recommendation systems’, ResearchGate Preprint.</a:t>
            </a:r>
          </a:p>
          <a:p>
            <a:pPr marL="342900" indent="-342900">
              <a:spcBef>
                <a:spcPts val="1000"/>
              </a:spcBef>
              <a:buClr>
                <a:schemeClr val="accent1"/>
              </a:buClr>
              <a:buSzPct val="80000"/>
              <a:buFont typeface="Wingdings" panose="05000000000000000000" pitchFamily="2" charset="2"/>
              <a:buChar char="q"/>
            </a:pPr>
            <a:r>
              <a:rPr lang="en-ZA" sz="1800" dirty="0">
                <a:solidFill>
                  <a:schemeClr val="tx1">
                    <a:lumMod val="75000"/>
                    <a:lumOff val="25000"/>
                  </a:schemeClr>
                </a:solidFill>
              </a:rPr>
              <a:t>Lim, S., Choi, J., &amp; Park, K. (2025) ‘Simulation-based assessment of autonomous vehicle safety under multiple scenarios’, Simulation Modelling Practice and Theory, 115, 102419.</a:t>
            </a:r>
          </a:p>
          <a:p>
            <a:endParaRPr lang="en-ZA" sz="1400" dirty="0"/>
          </a:p>
        </p:txBody>
      </p:sp>
    </p:spTree>
    <p:extLst>
      <p:ext uri="{BB962C8B-B14F-4D97-AF65-F5344CB8AC3E}">
        <p14:creationId xmlns:p14="http://schemas.microsoft.com/office/powerpoint/2010/main" val="38822780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B2CF4-313E-D41F-F59D-AB43459B88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2B04D1-A486-130E-92FA-DC6939EC892D}"/>
              </a:ext>
            </a:extLst>
          </p:cNvPr>
          <p:cNvSpPr txBox="1"/>
          <p:nvPr/>
        </p:nvSpPr>
        <p:spPr>
          <a:xfrm>
            <a:off x="147320" y="629920"/>
            <a:ext cx="11318240" cy="6047809"/>
          </a:xfrm>
          <a:prstGeom prst="rect">
            <a:avLst/>
          </a:prstGeom>
          <a:noFill/>
        </p:spPr>
        <p:txBody>
          <a:bodyPr wrap="square" rtlCol="0">
            <a:spAutoFit/>
          </a:bodyPr>
          <a:lstStyle/>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Liu, J., Zhang, T. &amp; Wang, X. (2025) ‘Transformer-based object detection for complex visual scenes’, Pattern Recognition Letters, 178, pp. 22–35.</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Meng, F., Zhang, L. &amp; Li, H. (2024) ‘End-to-end object detection using Vision Transformers’, Neural Computing and Applications, 36(2), pp. 1125–1137.</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Passenger Screening Algorithm Challenge – Overview, Kaggle. Available at: </a:t>
            </a:r>
            <a:r>
              <a:rPr lang="en-ZA" sz="17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https://www.kaggle.com/competitions/passenger-screening-algorithm-challenge/overview</a:t>
            </a:r>
            <a:r>
              <a:rPr lang="en-ZA" sz="1700" dirty="0">
                <a:solidFill>
                  <a:schemeClr val="tx1">
                    <a:lumMod val="75000"/>
                    <a:lumOff val="25000"/>
                  </a:schemeClr>
                </a:solidFill>
              </a:rPr>
              <a:t> (Accessed 03 August 2025).</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Philippe </a:t>
            </a:r>
            <a:r>
              <a:rPr lang="en-ZA" sz="1700" dirty="0" err="1">
                <a:solidFill>
                  <a:schemeClr val="tx1">
                    <a:lumMod val="75000"/>
                    <a:lumOff val="25000"/>
                  </a:schemeClr>
                </a:solidFill>
              </a:rPr>
              <a:t>Monmousseau</a:t>
            </a:r>
            <a:r>
              <a:rPr lang="en-ZA" sz="1700" dirty="0">
                <a:solidFill>
                  <a:schemeClr val="tx1">
                    <a:lumMod val="75000"/>
                    <a:lumOff val="25000"/>
                  </a:schemeClr>
                </a:solidFill>
              </a:rPr>
              <a:t>, G. J. F. B. D. D. M. H., 2020. Predicting Passenger Flow at Charles De Gaulle Airport Security Checkpoints. [Online]</a:t>
            </a:r>
            <a:br>
              <a:rPr lang="en-ZA" sz="1700" dirty="0">
                <a:solidFill>
                  <a:schemeClr val="tx1">
                    <a:lumMod val="75000"/>
                    <a:lumOff val="25000"/>
                  </a:schemeClr>
                </a:solidFill>
              </a:rPr>
            </a:br>
            <a:r>
              <a:rPr lang="en-ZA" sz="1700" dirty="0">
                <a:solidFill>
                  <a:schemeClr val="tx1">
                    <a:lumMod val="75000"/>
                    <a:lumOff val="25000"/>
                  </a:schemeClr>
                </a:solidFill>
              </a:rPr>
              <a:t>Available at: </a:t>
            </a:r>
            <a:r>
              <a:rPr lang="en-ZA" sz="17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https://scispace.com/pdf/predicting-passenger-flow-at-charles-de-gaulle-airport-25st3f3k91.pdf</a:t>
            </a:r>
            <a:br>
              <a:rPr lang="en-ZA" sz="1700" dirty="0">
                <a:solidFill>
                  <a:schemeClr val="tx1">
                    <a:lumMod val="75000"/>
                    <a:lumOff val="25000"/>
                  </a:schemeClr>
                </a:solidFill>
              </a:rPr>
            </a:br>
            <a:r>
              <a:rPr lang="en-ZA" sz="1700" dirty="0">
                <a:solidFill>
                  <a:schemeClr val="tx1">
                    <a:lumMod val="75000"/>
                    <a:lumOff val="25000"/>
                  </a:schemeClr>
                </a:solidFill>
              </a:rPr>
              <a:t>[Accessed 08 October 2025].</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Philippe </a:t>
            </a:r>
            <a:r>
              <a:rPr lang="en-ZA" sz="1700" dirty="0" err="1">
                <a:solidFill>
                  <a:schemeClr val="tx1">
                    <a:lumMod val="75000"/>
                    <a:lumOff val="25000"/>
                  </a:schemeClr>
                </a:solidFill>
              </a:rPr>
              <a:t>Monmousseau</a:t>
            </a:r>
            <a:r>
              <a:rPr lang="en-ZA" sz="1700" dirty="0">
                <a:solidFill>
                  <a:schemeClr val="tx1">
                    <a:lumMod val="75000"/>
                    <a:lumOff val="25000"/>
                  </a:schemeClr>
                </a:solidFill>
              </a:rPr>
              <a:t>. (2020). Predicting Passenger Flow at Charles De Gaulle Airport Security Checkpoints</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 </a:t>
            </a:r>
            <a:r>
              <a:rPr lang="en-ZA" sz="1700" dirty="0" err="1">
                <a:solidFill>
                  <a:schemeClr val="tx1">
                    <a:lumMod val="75000"/>
                    <a:lumOff val="25000"/>
                  </a:schemeClr>
                </a:solidFill>
              </a:rPr>
              <a:t>Usercentric</a:t>
            </a:r>
            <a:r>
              <a:rPr lang="en-ZA" sz="1700" dirty="0">
                <a:solidFill>
                  <a:schemeClr val="tx1">
                    <a:lumMod val="75000"/>
                    <a:lumOff val="25000"/>
                  </a:schemeClr>
                </a:solidFill>
              </a:rPr>
              <a:t>, 2024. POPIA: Compliance with South Africa’s data protection law. [Online]</a:t>
            </a:r>
            <a:br>
              <a:rPr lang="en-ZA" sz="1700" dirty="0">
                <a:solidFill>
                  <a:schemeClr val="tx1">
                    <a:lumMod val="75000"/>
                    <a:lumOff val="25000"/>
                  </a:schemeClr>
                </a:solidFill>
              </a:rPr>
            </a:br>
            <a:r>
              <a:rPr lang="en-ZA" sz="1700" dirty="0">
                <a:solidFill>
                  <a:schemeClr val="tx1">
                    <a:lumMod val="75000"/>
                    <a:lumOff val="25000"/>
                  </a:schemeClr>
                </a:solidFill>
              </a:rPr>
              <a:t>Available at: </a:t>
            </a:r>
            <a:r>
              <a:rPr lang="en-ZA" sz="17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https://www.cookiebot.com/en/popia/#:~:text=Consent%20under%20the%20Protection%20of%20Personal%20Information%20Act&amp;text=Similar%20to%20the%20GDPR%20and,clear%20record%20of%20explicit%20consent</a:t>
            </a:r>
            <a:br>
              <a:rPr lang="en-ZA" sz="1700" dirty="0">
                <a:solidFill>
                  <a:schemeClr val="tx1">
                    <a:lumMod val="75000"/>
                    <a:lumOff val="25000"/>
                  </a:schemeClr>
                </a:solidFill>
              </a:rPr>
            </a:br>
            <a:r>
              <a:rPr lang="en-ZA" sz="1700" dirty="0">
                <a:solidFill>
                  <a:schemeClr val="tx1">
                    <a:lumMod val="75000"/>
                    <a:lumOff val="25000"/>
                  </a:schemeClr>
                </a:solidFill>
              </a:rPr>
              <a:t>[Accessed 12 November 2025].</a:t>
            </a:r>
          </a:p>
          <a:p>
            <a:pPr marL="342900" indent="-342900">
              <a:spcBef>
                <a:spcPts val="1000"/>
              </a:spcBef>
              <a:buClr>
                <a:schemeClr val="accent1"/>
              </a:buClr>
              <a:buSzPct val="80000"/>
              <a:buFont typeface="Wingdings" panose="05000000000000000000" pitchFamily="2" charset="2"/>
              <a:buChar char="q"/>
            </a:pPr>
            <a:r>
              <a:rPr lang="en-ZA" sz="1700" dirty="0">
                <a:solidFill>
                  <a:schemeClr val="tx1">
                    <a:lumMod val="75000"/>
                    <a:lumOff val="25000"/>
                  </a:schemeClr>
                </a:solidFill>
              </a:rPr>
              <a:t>Vaswani, A., </a:t>
            </a:r>
            <a:r>
              <a:rPr lang="en-ZA" sz="1700" dirty="0" err="1">
                <a:solidFill>
                  <a:schemeClr val="tx1">
                    <a:lumMod val="75000"/>
                    <a:lumOff val="25000"/>
                  </a:schemeClr>
                </a:solidFill>
              </a:rPr>
              <a:t>Shazeer</a:t>
            </a:r>
            <a:r>
              <a:rPr lang="en-ZA" sz="1700" dirty="0">
                <a:solidFill>
                  <a:schemeClr val="tx1">
                    <a:lumMod val="75000"/>
                    <a:lumOff val="25000"/>
                  </a:schemeClr>
                </a:solidFill>
              </a:rPr>
              <a:t>, N., Parmar, N., </a:t>
            </a:r>
            <a:r>
              <a:rPr lang="en-ZA" sz="1700" dirty="0" err="1">
                <a:solidFill>
                  <a:schemeClr val="tx1">
                    <a:lumMod val="75000"/>
                    <a:lumOff val="25000"/>
                  </a:schemeClr>
                </a:solidFill>
              </a:rPr>
              <a:t>Uszkoreit</a:t>
            </a:r>
            <a:r>
              <a:rPr lang="en-ZA" sz="1700" dirty="0">
                <a:solidFill>
                  <a:schemeClr val="tx1">
                    <a:lumMod val="75000"/>
                    <a:lumOff val="25000"/>
                  </a:schemeClr>
                </a:solidFill>
              </a:rPr>
              <a:t>, J., Jones, L., Gomez, A. N., Kaiser, Ł. &amp; </a:t>
            </a:r>
            <a:r>
              <a:rPr lang="en-ZA" sz="1700" dirty="0" err="1">
                <a:solidFill>
                  <a:schemeClr val="tx1">
                    <a:lumMod val="75000"/>
                    <a:lumOff val="25000"/>
                  </a:schemeClr>
                </a:solidFill>
              </a:rPr>
              <a:t>Polosukhin</a:t>
            </a:r>
            <a:r>
              <a:rPr lang="en-ZA" sz="1700" dirty="0">
                <a:solidFill>
                  <a:schemeClr val="tx1">
                    <a:lumMod val="75000"/>
                    <a:lumOff val="25000"/>
                  </a:schemeClr>
                </a:solidFill>
              </a:rPr>
              <a:t>, I. (2017) ‘Attention is all you need’, Advances in Neural Information Processing Systems (</a:t>
            </a:r>
            <a:r>
              <a:rPr lang="en-ZA" sz="1700" dirty="0" err="1">
                <a:solidFill>
                  <a:schemeClr val="tx1">
                    <a:lumMod val="75000"/>
                    <a:lumOff val="25000"/>
                  </a:schemeClr>
                </a:solidFill>
              </a:rPr>
              <a:t>NeurIPS</a:t>
            </a:r>
            <a:r>
              <a:rPr lang="en-ZA" sz="1700" dirty="0">
                <a:solidFill>
                  <a:schemeClr val="tx1">
                    <a:lumMod val="75000"/>
                    <a:lumOff val="25000"/>
                  </a:schemeClr>
                </a:solidFill>
              </a:rPr>
              <a:t>), 30, pp. 5998–6008.</a:t>
            </a:r>
          </a:p>
          <a:p>
            <a:endParaRPr lang="en-ZA" sz="1400" dirty="0"/>
          </a:p>
        </p:txBody>
      </p:sp>
    </p:spTree>
    <p:extLst>
      <p:ext uri="{BB962C8B-B14F-4D97-AF65-F5344CB8AC3E}">
        <p14:creationId xmlns:p14="http://schemas.microsoft.com/office/powerpoint/2010/main" val="3728994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D782D-791A-96CD-BD50-BA57B95B1F2B}"/>
              </a:ext>
            </a:extLst>
          </p:cNvPr>
          <p:cNvSpPr txBox="1"/>
          <p:nvPr/>
        </p:nvSpPr>
        <p:spPr>
          <a:xfrm>
            <a:off x="4183380" y="2492960"/>
            <a:ext cx="3825240" cy="1631216"/>
          </a:xfrm>
          <a:prstGeom prst="rect">
            <a:avLst/>
          </a:prstGeom>
          <a:noFill/>
        </p:spPr>
        <p:txBody>
          <a:bodyPr wrap="square" rtlCol="0">
            <a:spAutoFit/>
          </a:bodyPr>
          <a:lstStyle/>
          <a:p>
            <a:pPr algn="ctr"/>
            <a:r>
              <a:rPr lang="en-ZA" sz="10000" b="1" i="1" dirty="0">
                <a:solidFill>
                  <a:schemeClr val="bg1"/>
                </a:solidFill>
              </a:rPr>
              <a:t>Q &amp; A</a:t>
            </a:r>
          </a:p>
        </p:txBody>
      </p:sp>
    </p:spTree>
    <p:extLst>
      <p:ext uri="{BB962C8B-B14F-4D97-AF65-F5344CB8AC3E}">
        <p14:creationId xmlns:p14="http://schemas.microsoft.com/office/powerpoint/2010/main" val="72688532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3" name="Google Shape;373;p2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4" name="Google Shape;374;p28"/>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75" name="Google Shape;375;p28"/>
          <p:cNvSpPr/>
          <p:nvPr/>
        </p:nvSpPr>
        <p:spPr>
          <a:xfrm rot="-5400000">
            <a:off x="5171964" y="-140866"/>
            <a:ext cx="6053670" cy="7139732"/>
          </a:xfrm>
          <a:custGeom>
            <a:avLst/>
            <a:gdLst/>
            <a:ahLst/>
            <a:cxnLst/>
            <a:rect l="l" t="t" r="r" b="b"/>
            <a:pathLst>
              <a:path w="6053670" h="7139732" extrusionOk="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76" name="Google Shape;376;p2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77" name="Google Shape;377;p28"/>
          <p:cNvSpPr txBox="1">
            <a:spLocks noGrp="1"/>
          </p:cNvSpPr>
          <p:nvPr>
            <p:ph type="title"/>
          </p:nvPr>
        </p:nvSpPr>
        <p:spPr>
          <a:xfrm>
            <a:off x="994087" y="1130603"/>
            <a:ext cx="3342442" cy="459679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BEBEB"/>
              </a:buClr>
              <a:buSzPts val="3200"/>
              <a:buFont typeface="Century Gothic"/>
              <a:buNone/>
            </a:pPr>
            <a:r>
              <a:rPr lang="en-ZA" sz="4000" b="1" dirty="0">
                <a:solidFill>
                  <a:srgbClr val="EBEBEB"/>
                </a:solidFill>
              </a:rPr>
              <a:t>Aim of Research</a:t>
            </a:r>
            <a:endParaRPr sz="4000" b="1" dirty="0"/>
          </a:p>
        </p:txBody>
      </p:sp>
      <p:sp>
        <p:nvSpPr>
          <p:cNvPr id="378" name="Google Shape;378;p28"/>
          <p:cNvSpPr txBox="1">
            <a:spLocks noGrp="1"/>
          </p:cNvSpPr>
          <p:nvPr>
            <p:ph type="body" idx="1"/>
          </p:nvPr>
        </p:nvSpPr>
        <p:spPr>
          <a:xfrm>
            <a:off x="5290077" y="437513"/>
            <a:ext cx="6670104" cy="5954325"/>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SzPts val="1600"/>
              <a:buFont typeface="Noto Sans Symbols"/>
              <a:buChar char="❖"/>
            </a:pPr>
            <a:r>
              <a:rPr lang="en-ZA" sz="2400" dirty="0"/>
              <a:t>Which models performs the best with passenger screening data?</a:t>
            </a:r>
            <a:endParaRPr sz="2400" dirty="0"/>
          </a:p>
          <a:p>
            <a:pPr marL="342900" lvl="0" indent="-342900" algn="l" rtl="0">
              <a:spcBef>
                <a:spcPts val="1000"/>
              </a:spcBef>
              <a:spcAft>
                <a:spcPts val="0"/>
              </a:spcAft>
              <a:buSzPts val="1600"/>
              <a:buFont typeface="Noto Sans Symbols"/>
              <a:buChar char="❖"/>
            </a:pPr>
            <a:r>
              <a:rPr lang="en-ZA" sz="2400" dirty="0"/>
              <a:t>What model is the most accurate between all the tested models i.e. SVM, CNN, RFM and XGBoost?</a:t>
            </a:r>
            <a:endParaRPr sz="2400" dirty="0"/>
          </a:p>
          <a:p>
            <a:pPr marL="342900" lvl="0" indent="-342900" algn="l" rtl="0">
              <a:spcBef>
                <a:spcPts val="1000"/>
              </a:spcBef>
              <a:spcAft>
                <a:spcPts val="0"/>
              </a:spcAft>
              <a:buSzPts val="1600"/>
              <a:buFont typeface="Noto Sans Symbols"/>
              <a:buChar char="❖"/>
            </a:pPr>
            <a:r>
              <a:rPr lang="en-ZA" sz="2400" dirty="0"/>
              <a:t>Can the newer models like SVM outperform the previous used models like CNN models?</a:t>
            </a:r>
            <a:endParaRPr sz="2400" dirty="0"/>
          </a:p>
          <a:p>
            <a:pPr marL="342900" lvl="0" indent="-342900" algn="l" rtl="0">
              <a:spcBef>
                <a:spcPts val="1000"/>
              </a:spcBef>
              <a:spcAft>
                <a:spcPts val="0"/>
              </a:spcAft>
              <a:buSzPts val="1600"/>
              <a:buFont typeface="Noto Sans Symbols"/>
              <a:buChar char="❖"/>
            </a:pPr>
            <a:r>
              <a:rPr lang="en-ZA" sz="2400" dirty="0"/>
              <a:t>How can data be accurately displayed to increase the identification of illegal items?</a:t>
            </a:r>
            <a:endParaRPr sz="2400" dirty="0"/>
          </a:p>
          <a:p>
            <a:pPr marL="342900" lvl="0" indent="-342900" algn="l" rtl="0">
              <a:spcBef>
                <a:spcPts val="1000"/>
              </a:spcBef>
              <a:spcAft>
                <a:spcPts val="0"/>
              </a:spcAft>
              <a:buSzPts val="1600"/>
              <a:buFont typeface="Noto Sans Symbols"/>
              <a:buChar char="❖"/>
            </a:pPr>
            <a:r>
              <a:rPr lang="en-ZA" sz="2400" dirty="0"/>
              <a:t>Can the processing time be increased by newer models?</a:t>
            </a:r>
            <a:endParaRPr sz="2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barn(inVertical)">
                                      <p:cBhvr>
                                        <p:cTn id="7" dur="500"/>
                                        <p:tgtEl>
                                          <p:spTgt spid="3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78">
                                            <p:txEl>
                                              <p:pRg st="0" end="0"/>
                                            </p:txEl>
                                          </p:spTgt>
                                        </p:tgtEl>
                                        <p:attrNameLst>
                                          <p:attrName>style.visibility</p:attrName>
                                        </p:attrNameLst>
                                      </p:cBhvr>
                                      <p:to>
                                        <p:strVal val="visible"/>
                                      </p:to>
                                    </p:set>
                                    <p:animEffect transition="in" filter="wipe(down)">
                                      <p:cBhvr>
                                        <p:cTn id="11" dur="500"/>
                                        <p:tgtEl>
                                          <p:spTgt spid="378">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8">
                                            <p:txEl>
                                              <p:pRg st="1" end="1"/>
                                            </p:txEl>
                                          </p:spTgt>
                                        </p:tgtEl>
                                        <p:attrNameLst>
                                          <p:attrName>style.visibility</p:attrName>
                                        </p:attrNameLst>
                                      </p:cBhvr>
                                      <p:to>
                                        <p:strVal val="visible"/>
                                      </p:to>
                                    </p:set>
                                    <p:animEffect transition="in" filter="wipe(down)">
                                      <p:cBhvr>
                                        <p:cTn id="15" dur="500"/>
                                        <p:tgtEl>
                                          <p:spTgt spid="378">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78">
                                            <p:txEl>
                                              <p:pRg st="2" end="2"/>
                                            </p:txEl>
                                          </p:spTgt>
                                        </p:tgtEl>
                                        <p:attrNameLst>
                                          <p:attrName>style.visibility</p:attrName>
                                        </p:attrNameLst>
                                      </p:cBhvr>
                                      <p:to>
                                        <p:strVal val="visible"/>
                                      </p:to>
                                    </p:set>
                                    <p:animEffect transition="in" filter="wipe(down)">
                                      <p:cBhvr>
                                        <p:cTn id="19" dur="500"/>
                                        <p:tgtEl>
                                          <p:spTgt spid="378">
                                            <p:txEl>
                                              <p:pRg st="2" end="2"/>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78">
                                            <p:txEl>
                                              <p:pRg st="3" end="3"/>
                                            </p:txEl>
                                          </p:spTgt>
                                        </p:tgtEl>
                                        <p:attrNameLst>
                                          <p:attrName>style.visibility</p:attrName>
                                        </p:attrNameLst>
                                      </p:cBhvr>
                                      <p:to>
                                        <p:strVal val="visible"/>
                                      </p:to>
                                    </p:set>
                                    <p:animEffect transition="in" filter="wipe(down)">
                                      <p:cBhvr>
                                        <p:cTn id="23" dur="500"/>
                                        <p:tgtEl>
                                          <p:spTgt spid="378">
                                            <p:txEl>
                                              <p:pRg st="3" end="3"/>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78">
                                            <p:txEl>
                                              <p:pRg st="4" end="4"/>
                                            </p:txEl>
                                          </p:spTgt>
                                        </p:tgtEl>
                                        <p:attrNameLst>
                                          <p:attrName>style.visibility</p:attrName>
                                        </p:attrNameLst>
                                      </p:cBhvr>
                                      <p:to>
                                        <p:strVal val="visible"/>
                                      </p:to>
                                    </p:set>
                                    <p:animEffect transition="in" filter="wipe(down)">
                                      <p:cBhvr>
                                        <p:cTn id="27" dur="500"/>
                                        <p:tgtEl>
                                          <p:spTgt spid="3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p:bldP spid="37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sp>
        <p:nvSpPr>
          <p:cNvPr id="383" name="Google Shape;383;p29"/>
          <p:cNvSpPr/>
          <p:nvPr/>
        </p:nvSpPr>
        <p:spPr>
          <a:xfrm flipH="1">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4" name="Google Shape;384;p29"/>
          <p:cNvSpPr/>
          <p:nvPr/>
        </p:nvSpPr>
        <p:spPr>
          <a:xfrm flipH="1">
            <a:off x="343043" y="402165"/>
            <a:ext cx="6738659" cy="605367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5" name="Google Shape;385;p29"/>
          <p:cNvSpPr/>
          <p:nvPr/>
        </p:nvSpPr>
        <p:spPr>
          <a:xfrm flipH="1">
            <a:off x="7995198"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6" name="Google Shape;386;p29"/>
          <p:cNvSpPr/>
          <p:nvPr/>
        </p:nvSpPr>
        <p:spPr>
          <a:xfrm rot="5677511" flipH="1">
            <a:off x="6355223"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87" name="Google Shape;387;p29"/>
          <p:cNvSpPr/>
          <p:nvPr/>
        </p:nvSpPr>
        <p:spPr>
          <a:xfrm rot="5400000" flipH="1">
            <a:off x="4512068"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88" name="Google Shape;388;p29"/>
          <p:cNvSpPr/>
          <p:nvPr/>
        </p:nvSpPr>
        <p:spPr>
          <a:xfrm flipH="1">
            <a:off x="9818848"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9" name="Google Shape;389;p29"/>
          <p:cNvSpPr/>
          <p:nvPr/>
        </p:nvSpPr>
        <p:spPr>
          <a:xfrm flipH="1">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90" name="Google Shape;390;p29"/>
          <p:cNvSpPr txBox="1">
            <a:spLocks noGrp="1"/>
          </p:cNvSpPr>
          <p:nvPr>
            <p:ph type="title"/>
          </p:nvPr>
        </p:nvSpPr>
        <p:spPr>
          <a:xfrm>
            <a:off x="8471239" y="973667"/>
            <a:ext cx="2942210" cy="483374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BEBEB"/>
              </a:buClr>
              <a:buSzPts val="3600"/>
              <a:buFont typeface="Century Gothic"/>
              <a:buNone/>
            </a:pPr>
            <a:r>
              <a:rPr lang="en-ZA" sz="4000" b="1" dirty="0">
                <a:solidFill>
                  <a:srgbClr val="EBEBEB"/>
                </a:solidFill>
              </a:rPr>
              <a:t>Research Objectives</a:t>
            </a:r>
            <a:endParaRPr sz="4000" b="1" dirty="0"/>
          </a:p>
        </p:txBody>
      </p:sp>
      <p:sp>
        <p:nvSpPr>
          <p:cNvPr id="391" name="Google Shape;391;p2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92" name="Google Shape;392;p29"/>
          <p:cNvGrpSpPr/>
          <p:nvPr/>
        </p:nvGrpSpPr>
        <p:grpSpPr>
          <a:xfrm>
            <a:off x="343042" y="402165"/>
            <a:ext cx="7362319" cy="6071404"/>
            <a:chOff x="0" y="3850"/>
            <a:chExt cx="6116795" cy="4921027"/>
          </a:xfrm>
        </p:grpSpPr>
        <p:sp>
          <p:nvSpPr>
            <p:cNvPr id="393" name="Google Shape;393;p29"/>
            <p:cNvSpPr/>
            <p:nvPr/>
          </p:nvSpPr>
          <p:spPr>
            <a:xfrm>
              <a:off x="0" y="3850"/>
              <a:ext cx="6116795" cy="82017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248101" y="188389"/>
              <a:ext cx="451094" cy="45109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947297" y="3850"/>
              <a:ext cx="5169497" cy="8201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txBox="1"/>
            <p:nvPr/>
          </p:nvSpPr>
          <p:spPr>
            <a:xfrm>
              <a:off x="947297" y="3850"/>
              <a:ext cx="5169497" cy="820171"/>
            </a:xfrm>
            <a:prstGeom prst="rect">
              <a:avLst/>
            </a:prstGeom>
            <a:noFill/>
            <a:ln>
              <a:noFill/>
            </a:ln>
          </p:spPr>
          <p:txBody>
            <a:bodyPr spcFirstLastPara="1" wrap="square" lIns="86800" tIns="86800" rIns="86800" bIns="86800" anchor="ctr"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ZA" sz="1500" b="0" i="0">
                  <a:solidFill>
                    <a:schemeClr val="dk1"/>
                  </a:solidFill>
                  <a:latin typeface="Century Gothic"/>
                  <a:ea typeface="Century Gothic"/>
                  <a:cs typeface="Century Gothic"/>
                  <a:sym typeface="Century Gothic"/>
                </a:rPr>
                <a:t>To analyse and find the best model suited for passenger screening.</a:t>
              </a:r>
              <a:endParaRPr sz="1500">
                <a:solidFill>
                  <a:schemeClr val="dk1"/>
                </a:solidFill>
                <a:latin typeface="Century Gothic"/>
                <a:ea typeface="Century Gothic"/>
                <a:cs typeface="Century Gothic"/>
                <a:sym typeface="Century Gothic"/>
              </a:endParaRPr>
            </a:p>
          </p:txBody>
        </p:sp>
        <p:sp>
          <p:nvSpPr>
            <p:cNvPr id="397" name="Google Shape;397;p29"/>
            <p:cNvSpPr/>
            <p:nvPr/>
          </p:nvSpPr>
          <p:spPr>
            <a:xfrm>
              <a:off x="0" y="1029064"/>
              <a:ext cx="6116795" cy="82017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248101" y="1213603"/>
              <a:ext cx="451094" cy="45109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947297" y="1029064"/>
              <a:ext cx="5169497" cy="8201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txBox="1"/>
            <p:nvPr/>
          </p:nvSpPr>
          <p:spPr>
            <a:xfrm>
              <a:off x="947297" y="1029064"/>
              <a:ext cx="5169497" cy="820171"/>
            </a:xfrm>
            <a:prstGeom prst="rect">
              <a:avLst/>
            </a:prstGeom>
            <a:noFill/>
            <a:ln>
              <a:noFill/>
            </a:ln>
          </p:spPr>
          <p:txBody>
            <a:bodyPr spcFirstLastPara="1" wrap="square" lIns="86800" tIns="86800" rIns="86800" bIns="86800" anchor="ctr"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ZA" sz="1500" b="0" i="0">
                  <a:solidFill>
                    <a:schemeClr val="dk1"/>
                  </a:solidFill>
                  <a:latin typeface="Century Gothic"/>
                  <a:ea typeface="Century Gothic"/>
                  <a:cs typeface="Century Gothic"/>
                  <a:sym typeface="Century Gothic"/>
                </a:rPr>
                <a:t>To develop different models and compare how they stack up against each other.</a:t>
              </a:r>
              <a:endParaRPr sz="1500">
                <a:solidFill>
                  <a:schemeClr val="dk1"/>
                </a:solidFill>
                <a:latin typeface="Century Gothic"/>
                <a:ea typeface="Century Gothic"/>
                <a:cs typeface="Century Gothic"/>
                <a:sym typeface="Century Gothic"/>
              </a:endParaRPr>
            </a:p>
          </p:txBody>
        </p:sp>
        <p:sp>
          <p:nvSpPr>
            <p:cNvPr id="401" name="Google Shape;401;p29"/>
            <p:cNvSpPr/>
            <p:nvPr/>
          </p:nvSpPr>
          <p:spPr>
            <a:xfrm>
              <a:off x="0" y="2054278"/>
              <a:ext cx="6116795" cy="82017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248101" y="2238816"/>
              <a:ext cx="451094" cy="45109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947297" y="2054278"/>
              <a:ext cx="5169497" cy="8201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txBox="1"/>
            <p:nvPr/>
          </p:nvSpPr>
          <p:spPr>
            <a:xfrm>
              <a:off x="947297" y="2054278"/>
              <a:ext cx="5169497" cy="820171"/>
            </a:xfrm>
            <a:prstGeom prst="rect">
              <a:avLst/>
            </a:prstGeom>
            <a:noFill/>
            <a:ln>
              <a:noFill/>
            </a:ln>
          </p:spPr>
          <p:txBody>
            <a:bodyPr spcFirstLastPara="1" wrap="square" lIns="86800" tIns="86800" rIns="86800" bIns="86800" anchor="ctr"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ZA" sz="1500" b="0" i="0">
                  <a:solidFill>
                    <a:schemeClr val="dk1"/>
                  </a:solidFill>
                  <a:latin typeface="Century Gothic"/>
                  <a:ea typeface="Century Gothic"/>
                  <a:cs typeface="Century Gothic"/>
                  <a:sym typeface="Century Gothic"/>
                </a:rPr>
                <a:t>To analyse the accuracy of each model.</a:t>
              </a:r>
              <a:endParaRPr sz="1500">
                <a:solidFill>
                  <a:schemeClr val="dk1"/>
                </a:solidFill>
                <a:latin typeface="Century Gothic"/>
                <a:ea typeface="Century Gothic"/>
                <a:cs typeface="Century Gothic"/>
                <a:sym typeface="Century Gothic"/>
              </a:endParaRPr>
            </a:p>
          </p:txBody>
        </p:sp>
        <p:sp>
          <p:nvSpPr>
            <p:cNvPr id="405" name="Google Shape;405;p29"/>
            <p:cNvSpPr/>
            <p:nvPr/>
          </p:nvSpPr>
          <p:spPr>
            <a:xfrm>
              <a:off x="0" y="3079492"/>
              <a:ext cx="6116795" cy="82017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248101" y="3264030"/>
              <a:ext cx="451094" cy="451094"/>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947297" y="3079492"/>
              <a:ext cx="5169497" cy="8201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txBox="1"/>
            <p:nvPr/>
          </p:nvSpPr>
          <p:spPr>
            <a:xfrm>
              <a:off x="947297" y="3079492"/>
              <a:ext cx="5169497" cy="820171"/>
            </a:xfrm>
            <a:prstGeom prst="rect">
              <a:avLst/>
            </a:prstGeom>
            <a:noFill/>
            <a:ln>
              <a:noFill/>
            </a:ln>
          </p:spPr>
          <p:txBody>
            <a:bodyPr spcFirstLastPara="1" wrap="square" lIns="86800" tIns="86800" rIns="86800" bIns="86800" anchor="ctr"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ZA" sz="1500" b="0" i="0" dirty="0">
                  <a:solidFill>
                    <a:schemeClr val="dk1"/>
                  </a:solidFill>
                  <a:latin typeface="Century Gothic"/>
                  <a:ea typeface="Century Gothic"/>
                  <a:cs typeface="Century Gothic"/>
                  <a:sym typeface="Century Gothic"/>
                </a:rPr>
                <a:t>To analyse which model performs the fastest in real time.</a:t>
              </a:r>
              <a:endParaRPr sz="1500" dirty="0">
                <a:solidFill>
                  <a:schemeClr val="dk1"/>
                </a:solidFill>
                <a:latin typeface="Century Gothic"/>
                <a:ea typeface="Century Gothic"/>
                <a:cs typeface="Century Gothic"/>
                <a:sym typeface="Century Gothic"/>
              </a:endParaRPr>
            </a:p>
          </p:txBody>
        </p:sp>
        <p:sp>
          <p:nvSpPr>
            <p:cNvPr id="409" name="Google Shape;409;p29"/>
            <p:cNvSpPr/>
            <p:nvPr/>
          </p:nvSpPr>
          <p:spPr>
            <a:xfrm>
              <a:off x="0" y="4104706"/>
              <a:ext cx="6116795" cy="820171"/>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248101" y="4289244"/>
              <a:ext cx="451094" cy="451094"/>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947297" y="4104706"/>
              <a:ext cx="5169497" cy="8201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txBox="1"/>
            <p:nvPr/>
          </p:nvSpPr>
          <p:spPr>
            <a:xfrm>
              <a:off x="947297" y="4104706"/>
              <a:ext cx="5169497" cy="820171"/>
            </a:xfrm>
            <a:prstGeom prst="rect">
              <a:avLst/>
            </a:prstGeom>
            <a:noFill/>
            <a:ln>
              <a:noFill/>
            </a:ln>
          </p:spPr>
          <p:txBody>
            <a:bodyPr spcFirstLastPara="1" wrap="square" lIns="86800" tIns="86800" rIns="86800" bIns="86800" anchor="ctr" anchorCtr="0">
              <a:noAutofit/>
            </a:bodyPr>
            <a:lstStyle/>
            <a:p>
              <a:pPr marL="0" marR="0" lvl="0" indent="0" algn="l" rtl="0">
                <a:lnSpc>
                  <a:spcPct val="90000"/>
                </a:lnSpc>
                <a:spcBef>
                  <a:spcPts val="0"/>
                </a:spcBef>
                <a:spcAft>
                  <a:spcPts val="0"/>
                </a:spcAft>
                <a:buClr>
                  <a:schemeClr val="dk1"/>
                </a:buClr>
                <a:buSzPts val="1500"/>
                <a:buFont typeface="Century Gothic"/>
                <a:buNone/>
              </a:pPr>
              <a:r>
                <a:rPr lang="en-ZA" sz="1500" b="0" i="0">
                  <a:solidFill>
                    <a:schemeClr val="dk1"/>
                  </a:solidFill>
                  <a:latin typeface="Century Gothic"/>
                  <a:ea typeface="Century Gothic"/>
                  <a:cs typeface="Century Gothic"/>
                  <a:sym typeface="Century Gothic"/>
                </a:rPr>
                <a:t>To visualize results on a dashboard and provide actionable insights to improve the screening process to airport personnel.</a:t>
              </a:r>
              <a:endParaRPr sz="1500">
                <a:solidFill>
                  <a:schemeClr val="dk1"/>
                </a:solidFill>
                <a:latin typeface="Century Gothic"/>
                <a:ea typeface="Century Gothic"/>
                <a:cs typeface="Century Gothic"/>
                <a:sym typeface="Century Gothic"/>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barn(inVertical)">
                                      <p:cBhvr>
                                        <p:cTn id="7" dur="500"/>
                                        <p:tgtEl>
                                          <p:spTgt spid="39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2"/>
                                        </p:tgtEl>
                                        <p:attrNameLst>
                                          <p:attrName>style.visibility</p:attrName>
                                        </p:attrNameLst>
                                      </p:cBhvr>
                                      <p:to>
                                        <p:strVal val="visible"/>
                                      </p:to>
                                    </p:set>
                                    <p:animEffect transition="in" filter="fade">
                                      <p:cBhvr>
                                        <p:cTn id="11" dur="1000"/>
                                        <p:tgtEl>
                                          <p:spTgt spid="392"/>
                                        </p:tgtEl>
                                      </p:cBhvr>
                                    </p:animEffect>
                                    <p:anim calcmode="lin" valueType="num">
                                      <p:cBhvr>
                                        <p:cTn id="12" dur="1000" fill="hold"/>
                                        <p:tgtEl>
                                          <p:spTgt spid="392"/>
                                        </p:tgtEl>
                                        <p:attrNameLst>
                                          <p:attrName>ppt_x</p:attrName>
                                        </p:attrNameLst>
                                      </p:cBhvr>
                                      <p:tavLst>
                                        <p:tav tm="0">
                                          <p:val>
                                            <p:strVal val="#ppt_x"/>
                                          </p:val>
                                        </p:tav>
                                        <p:tav tm="100000">
                                          <p:val>
                                            <p:strVal val="#ppt_x"/>
                                          </p:val>
                                        </p:tav>
                                      </p:tavLst>
                                    </p:anim>
                                    <p:anim calcmode="lin" valueType="num">
                                      <p:cBhvr>
                                        <p:cTn id="13" dur="1000" fill="hold"/>
                                        <p:tgtEl>
                                          <p:spTgt spid="3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txBox="1">
            <a:spLocks noGrp="1"/>
          </p:cNvSpPr>
          <p:nvPr>
            <p:ph type="title"/>
          </p:nvPr>
        </p:nvSpPr>
        <p:spPr>
          <a:xfrm>
            <a:off x="1176467" y="1345276"/>
            <a:ext cx="3050338" cy="79940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2"/>
              </a:buClr>
              <a:buSzPts val="2400"/>
              <a:buFont typeface="Century Gothic"/>
              <a:buNone/>
            </a:pPr>
            <a:r>
              <a:rPr lang="en-ZA" sz="4000" b="1" i="1" dirty="0"/>
              <a:t>Problem Statement</a:t>
            </a:r>
            <a:endParaRPr sz="4000" dirty="0"/>
          </a:p>
        </p:txBody>
      </p:sp>
      <p:grpSp>
        <p:nvGrpSpPr>
          <p:cNvPr id="418" name="Google Shape;418;p30"/>
          <p:cNvGrpSpPr/>
          <p:nvPr/>
        </p:nvGrpSpPr>
        <p:grpSpPr>
          <a:xfrm>
            <a:off x="5037513" y="465514"/>
            <a:ext cx="6916188" cy="6118165"/>
            <a:chOff x="0" y="0"/>
            <a:chExt cx="6916188" cy="6118165"/>
          </a:xfrm>
        </p:grpSpPr>
        <p:sp>
          <p:nvSpPr>
            <p:cNvPr id="419" name="Google Shape;419;p30"/>
            <p:cNvSpPr/>
            <p:nvPr/>
          </p:nvSpPr>
          <p:spPr>
            <a:xfrm>
              <a:off x="0" y="0"/>
              <a:ext cx="5878760" cy="1835449"/>
            </a:xfrm>
            <a:prstGeom prst="roundRect">
              <a:avLst>
                <a:gd name="adj" fmla="val 10000"/>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txBox="1"/>
            <p:nvPr/>
          </p:nvSpPr>
          <p:spPr>
            <a:xfrm>
              <a:off x="53758" y="53758"/>
              <a:ext cx="3898168" cy="1727933"/>
            </a:xfrm>
            <a:prstGeom prst="rect">
              <a:avLst/>
            </a:prstGeom>
            <a:noFill/>
            <a:ln>
              <a:noFill/>
            </a:ln>
          </p:spPr>
          <p:txBody>
            <a:bodyPr spcFirstLastPara="1" wrap="square" lIns="68575" tIns="68575" rIns="68575" bIns="68575" anchor="ctr" anchorCtr="0">
              <a:noAutofit/>
            </a:bodyPr>
            <a:lstStyle/>
            <a:p>
              <a:pPr marL="0" marR="0" lvl="0" indent="0" rtl="0">
                <a:lnSpc>
                  <a:spcPct val="90000"/>
                </a:lnSpc>
                <a:spcBef>
                  <a:spcPts val="0"/>
                </a:spcBef>
                <a:spcAft>
                  <a:spcPts val="0"/>
                </a:spcAft>
                <a:buClr>
                  <a:schemeClr val="lt1"/>
                </a:buClr>
                <a:buSzPts val="1800"/>
                <a:buFont typeface="Century Gothic"/>
                <a:buNone/>
              </a:pPr>
              <a:r>
                <a:rPr lang="en-ZA" sz="1800" b="1" dirty="0">
                  <a:solidFill>
                    <a:schemeClr val="bg1"/>
                  </a:solidFill>
                  <a:latin typeface="Century Gothic"/>
                  <a:ea typeface="Century Gothic"/>
                  <a:cs typeface="Century Gothic"/>
                  <a:sym typeface="Century Gothic"/>
                </a:rPr>
                <a:t>The faster we can detect banned or illegal items on individuals, the faster we can keep everyone safe.</a:t>
              </a:r>
              <a:endParaRPr sz="1800" b="1" dirty="0">
                <a:solidFill>
                  <a:schemeClr val="bg1"/>
                </a:solidFill>
                <a:latin typeface="Century Gothic"/>
                <a:ea typeface="Century Gothic"/>
                <a:cs typeface="Century Gothic"/>
                <a:sym typeface="Century Gothic"/>
              </a:endParaRPr>
            </a:p>
          </p:txBody>
        </p:sp>
        <p:sp>
          <p:nvSpPr>
            <p:cNvPr id="421" name="Google Shape;421;p30"/>
            <p:cNvSpPr/>
            <p:nvPr/>
          </p:nvSpPr>
          <p:spPr>
            <a:xfrm>
              <a:off x="518714" y="2141358"/>
              <a:ext cx="5878760" cy="1835449"/>
            </a:xfrm>
            <a:prstGeom prst="roundRect">
              <a:avLst>
                <a:gd name="adj" fmla="val 10000"/>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572472" y="2195116"/>
              <a:ext cx="4059488" cy="1727933"/>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ZA" sz="1800" b="1" dirty="0">
                  <a:solidFill>
                    <a:schemeClr val="lt1"/>
                  </a:solidFill>
                  <a:latin typeface="Century Gothic"/>
                  <a:ea typeface="Century Gothic"/>
                  <a:cs typeface="Century Gothic"/>
                  <a:sym typeface="Century Gothic"/>
                </a:rPr>
                <a:t>The more accurate the algorithm is the faster we are able to allow people who do not have any items of this nature to move through the onboarding or offboarding process for their flights. </a:t>
              </a:r>
              <a:endParaRPr sz="1800" b="1" dirty="0">
                <a:solidFill>
                  <a:schemeClr val="lt1"/>
                </a:solidFill>
                <a:latin typeface="Century Gothic"/>
                <a:ea typeface="Century Gothic"/>
                <a:cs typeface="Century Gothic"/>
                <a:sym typeface="Century Gothic"/>
              </a:endParaRPr>
            </a:p>
          </p:txBody>
        </p:sp>
        <p:sp>
          <p:nvSpPr>
            <p:cNvPr id="423" name="Google Shape;423;p30"/>
            <p:cNvSpPr/>
            <p:nvPr/>
          </p:nvSpPr>
          <p:spPr>
            <a:xfrm>
              <a:off x="1037428" y="4282716"/>
              <a:ext cx="5878760" cy="1835449"/>
            </a:xfrm>
            <a:prstGeom prst="roundRect">
              <a:avLst>
                <a:gd name="adj" fmla="val 10000"/>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txBox="1"/>
            <p:nvPr/>
          </p:nvSpPr>
          <p:spPr>
            <a:xfrm>
              <a:off x="1091186" y="4336474"/>
              <a:ext cx="4059488" cy="1727933"/>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n-GB" sz="1600" b="1" dirty="0">
                  <a:solidFill>
                    <a:schemeClr val="lt1"/>
                  </a:solidFill>
                  <a:latin typeface="Century Gothic"/>
                  <a:ea typeface="Century Gothic"/>
                  <a:cs typeface="Century Gothic"/>
                  <a:sym typeface="Century Gothic"/>
                </a:rPr>
                <a:t>Leads to faster queues, smoother passenger flow, and allows staff to better assist first-time or nervous travellers, improving the overall flying experience</a:t>
              </a:r>
              <a:r>
                <a:rPr lang="en-ZA" sz="1600" b="1" dirty="0">
                  <a:solidFill>
                    <a:schemeClr val="lt1"/>
                  </a:solidFill>
                  <a:latin typeface="Century Gothic"/>
                  <a:ea typeface="Century Gothic"/>
                  <a:cs typeface="Century Gothic"/>
                  <a:sym typeface="Century Gothic"/>
                </a:rPr>
                <a:t>.</a:t>
              </a:r>
              <a:endParaRPr sz="1600" b="1" dirty="0">
                <a:solidFill>
                  <a:schemeClr val="lt1"/>
                </a:solidFill>
                <a:latin typeface="Century Gothic"/>
                <a:ea typeface="Century Gothic"/>
                <a:cs typeface="Century Gothic"/>
                <a:sym typeface="Century Gothic"/>
              </a:endParaRPr>
            </a:p>
          </p:txBody>
        </p:sp>
        <p:sp>
          <p:nvSpPr>
            <p:cNvPr id="425" name="Google Shape;425;p30"/>
            <p:cNvSpPr/>
            <p:nvPr/>
          </p:nvSpPr>
          <p:spPr>
            <a:xfrm>
              <a:off x="4685718" y="1391882"/>
              <a:ext cx="1193042" cy="1193042"/>
            </a:xfrm>
            <a:prstGeom prst="downArrow">
              <a:avLst>
                <a:gd name="adj1" fmla="val 55000"/>
                <a:gd name="adj2" fmla="val 45000"/>
              </a:avLst>
            </a:prstGeom>
            <a:solidFill>
              <a:srgbClr val="E4CAD2">
                <a:alpha val="89803"/>
              </a:srgbClr>
            </a:solidFill>
            <a:ln w="19050" cap="rnd" cmpd="sng">
              <a:solidFill>
                <a:srgbClr val="E4CAD2">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txBox="1"/>
            <p:nvPr/>
          </p:nvSpPr>
          <p:spPr>
            <a:xfrm>
              <a:off x="4954152" y="1391882"/>
              <a:ext cx="656174" cy="89776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entury Gothic"/>
                <a:buNone/>
              </a:pPr>
              <a:endParaRPr sz="3600">
                <a:solidFill>
                  <a:schemeClr val="dk1"/>
                </a:solidFill>
                <a:latin typeface="Century Gothic"/>
                <a:ea typeface="Century Gothic"/>
                <a:cs typeface="Century Gothic"/>
                <a:sym typeface="Century Gothic"/>
              </a:endParaRPr>
            </a:p>
          </p:txBody>
        </p:sp>
        <p:sp>
          <p:nvSpPr>
            <p:cNvPr id="427" name="Google Shape;427;p30"/>
            <p:cNvSpPr/>
            <p:nvPr/>
          </p:nvSpPr>
          <p:spPr>
            <a:xfrm>
              <a:off x="5204432" y="3521004"/>
              <a:ext cx="1193042" cy="1193042"/>
            </a:xfrm>
            <a:prstGeom prst="downArrow">
              <a:avLst>
                <a:gd name="adj1" fmla="val 55000"/>
                <a:gd name="adj2" fmla="val 45000"/>
              </a:avLst>
            </a:prstGeom>
            <a:solidFill>
              <a:srgbClr val="E4CAD2">
                <a:alpha val="89803"/>
              </a:srgbClr>
            </a:solidFill>
            <a:ln w="19050" cap="rnd" cmpd="sng">
              <a:solidFill>
                <a:srgbClr val="E4CAD2">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txBox="1"/>
            <p:nvPr/>
          </p:nvSpPr>
          <p:spPr>
            <a:xfrm>
              <a:off x="5472866" y="3521004"/>
              <a:ext cx="656174" cy="89776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entury Gothic"/>
                <a:buNone/>
              </a:pPr>
              <a:endParaRPr sz="3600">
                <a:solidFill>
                  <a:schemeClr val="dk1"/>
                </a:solidFill>
                <a:latin typeface="Century Gothic"/>
                <a:ea typeface="Century Gothic"/>
                <a:cs typeface="Century Gothic"/>
                <a:sym typeface="Century Gothic"/>
              </a:endParaRPr>
            </a:p>
          </p:txBody>
        </p:sp>
      </p:grpSp>
      <p:sp>
        <p:nvSpPr>
          <p:cNvPr id="429" name="Google Shape;429;p30"/>
          <p:cNvSpPr txBox="1">
            <a:spLocks noGrp="1"/>
          </p:cNvSpPr>
          <p:nvPr>
            <p:ph type="body" idx="2"/>
          </p:nvPr>
        </p:nvSpPr>
        <p:spPr>
          <a:xfrm>
            <a:off x="897775" y="2394066"/>
            <a:ext cx="3607723" cy="359109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120"/>
              <a:buNone/>
            </a:pPr>
            <a:r>
              <a:rPr lang="en-ZA" b="1" i="1" u="sng" dirty="0">
                <a:solidFill>
                  <a:schemeClr val="lt1"/>
                </a:solidFill>
              </a:rPr>
              <a:t>Sub-Problems:</a:t>
            </a:r>
            <a:endParaRPr dirty="0">
              <a:solidFill>
                <a:schemeClr val="lt1"/>
              </a:solidFill>
            </a:endParaRPr>
          </a:p>
          <a:p>
            <a:pPr marL="285750" lvl="0" indent="-285750" algn="ctr" rtl="0">
              <a:spcBef>
                <a:spcPts val="1000"/>
              </a:spcBef>
              <a:spcAft>
                <a:spcPts val="0"/>
              </a:spcAft>
              <a:buClr>
                <a:schemeClr val="lt1"/>
              </a:buClr>
              <a:buSzPts val="1280"/>
              <a:buFont typeface="Arial"/>
              <a:buChar char="•"/>
            </a:pPr>
            <a:r>
              <a:rPr lang="en-ZA" sz="1600" dirty="0">
                <a:solidFill>
                  <a:schemeClr val="lt1"/>
                </a:solidFill>
              </a:rPr>
              <a:t>3D datasets and how to utilize/clean effectively</a:t>
            </a:r>
            <a:endParaRPr sz="1600" dirty="0">
              <a:solidFill>
                <a:schemeClr val="lt1"/>
              </a:solidFill>
            </a:endParaRPr>
          </a:p>
          <a:p>
            <a:pPr marL="285750" lvl="0" indent="-285750" algn="ctr" rtl="0">
              <a:spcBef>
                <a:spcPts val="1000"/>
              </a:spcBef>
              <a:spcAft>
                <a:spcPts val="0"/>
              </a:spcAft>
              <a:buClr>
                <a:schemeClr val="lt1"/>
              </a:buClr>
              <a:buSzPts val="1280"/>
              <a:buFont typeface="Arial"/>
              <a:buChar char="•"/>
            </a:pPr>
            <a:r>
              <a:rPr lang="en-ZA" sz="1600" dirty="0">
                <a:solidFill>
                  <a:schemeClr val="lt1"/>
                </a:solidFill>
              </a:rPr>
              <a:t>High computational requirements.</a:t>
            </a:r>
            <a:endParaRPr sz="1600" dirty="0">
              <a:solidFill>
                <a:schemeClr val="lt1"/>
              </a:solidFill>
            </a:endParaRPr>
          </a:p>
          <a:p>
            <a:pPr marL="285750" lvl="0" indent="-285750" algn="ctr" rtl="0">
              <a:spcBef>
                <a:spcPts val="1000"/>
              </a:spcBef>
              <a:spcAft>
                <a:spcPts val="0"/>
              </a:spcAft>
              <a:buClr>
                <a:schemeClr val="lt1"/>
              </a:buClr>
              <a:buSzPts val="1280"/>
              <a:buFont typeface="Arial"/>
              <a:buChar char="•"/>
            </a:pPr>
            <a:r>
              <a:rPr lang="en-ZA" sz="1600" dirty="0">
                <a:solidFill>
                  <a:schemeClr val="lt1"/>
                </a:solidFill>
              </a:rPr>
              <a:t>Scalability and complexity of the model</a:t>
            </a:r>
            <a:endParaRPr sz="1600" dirty="0">
              <a:solidFill>
                <a:schemeClr val="lt1"/>
              </a:solidFill>
            </a:endParaRPr>
          </a:p>
          <a:p>
            <a:pPr marL="285750" lvl="0" indent="-285750" algn="ctr" rtl="0">
              <a:spcBef>
                <a:spcPts val="1000"/>
              </a:spcBef>
              <a:spcAft>
                <a:spcPts val="0"/>
              </a:spcAft>
              <a:buClr>
                <a:schemeClr val="lt1"/>
              </a:buClr>
              <a:buSzPts val="1280"/>
              <a:buFont typeface="Arial"/>
              <a:buChar char="•"/>
            </a:pPr>
            <a:r>
              <a:rPr lang="en-ZA" sz="1600" dirty="0">
                <a:solidFill>
                  <a:schemeClr val="lt1"/>
                </a:solidFill>
              </a:rPr>
              <a:t>Explainability of the model</a:t>
            </a:r>
            <a:endParaRPr sz="1600" dirty="0">
              <a:solidFill>
                <a:schemeClr val="lt1"/>
              </a:solidFill>
            </a:endParaRPr>
          </a:p>
          <a:p>
            <a:pPr marL="285750" lvl="0" indent="-285750" algn="ctr" rtl="0">
              <a:spcBef>
                <a:spcPts val="1000"/>
              </a:spcBef>
              <a:spcAft>
                <a:spcPts val="0"/>
              </a:spcAft>
              <a:buClr>
                <a:schemeClr val="lt1"/>
              </a:buClr>
              <a:buSzPts val="1280"/>
              <a:buFont typeface="Arial"/>
              <a:buChar char="•"/>
            </a:pPr>
            <a:r>
              <a:rPr lang="en-ZA" sz="1600" dirty="0">
                <a:solidFill>
                  <a:schemeClr val="lt1"/>
                </a:solidFill>
              </a:rPr>
              <a:t>Visualization of data and results</a:t>
            </a:r>
            <a:endParaRPr sz="1600" dirty="0">
              <a:solidFill>
                <a:schemeClr val="lt1"/>
              </a:solidFill>
            </a:endParaRPr>
          </a:p>
          <a:p>
            <a:pPr marL="0" lvl="0" indent="0" algn="l" rtl="0">
              <a:spcBef>
                <a:spcPts val="1000"/>
              </a:spcBef>
              <a:spcAft>
                <a:spcPts val="0"/>
              </a:spcAft>
              <a:buSzPts val="1120"/>
              <a:buNone/>
            </a:pP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anim calcmode="lin" valueType="num">
                                      <p:cBhvr>
                                        <p:cTn id="8" dur="1000" fill="hold"/>
                                        <p:tgtEl>
                                          <p:spTgt spid="417"/>
                                        </p:tgtEl>
                                        <p:attrNameLst>
                                          <p:attrName>ppt_x</p:attrName>
                                        </p:attrNameLst>
                                      </p:cBhvr>
                                      <p:tavLst>
                                        <p:tav tm="0">
                                          <p:val>
                                            <p:strVal val="#ppt_x"/>
                                          </p:val>
                                        </p:tav>
                                        <p:tav tm="100000">
                                          <p:val>
                                            <p:strVal val="#ppt_x"/>
                                          </p:val>
                                        </p:tav>
                                      </p:tavLst>
                                    </p:anim>
                                    <p:anim calcmode="lin" valueType="num">
                                      <p:cBhvr>
                                        <p:cTn id="9" dur="1000" fill="hold"/>
                                        <p:tgtEl>
                                          <p:spTgt spid="4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8"/>
                                        </p:tgtEl>
                                        <p:attrNameLst>
                                          <p:attrName>style.visibility</p:attrName>
                                        </p:attrNameLst>
                                      </p:cBhvr>
                                      <p:to>
                                        <p:strVal val="visible"/>
                                      </p:to>
                                    </p:set>
                                    <p:animEffect transition="in" filter="fade">
                                      <p:cBhvr>
                                        <p:cTn id="13" dur="1000"/>
                                        <p:tgtEl>
                                          <p:spTgt spid="418"/>
                                        </p:tgtEl>
                                      </p:cBhvr>
                                    </p:animEffect>
                                    <p:anim calcmode="lin" valueType="num">
                                      <p:cBhvr>
                                        <p:cTn id="14" dur="1000" fill="hold"/>
                                        <p:tgtEl>
                                          <p:spTgt spid="418"/>
                                        </p:tgtEl>
                                        <p:attrNameLst>
                                          <p:attrName>ppt_x</p:attrName>
                                        </p:attrNameLst>
                                      </p:cBhvr>
                                      <p:tavLst>
                                        <p:tav tm="0">
                                          <p:val>
                                            <p:strVal val="#ppt_x"/>
                                          </p:val>
                                        </p:tav>
                                        <p:tav tm="100000">
                                          <p:val>
                                            <p:strVal val="#ppt_x"/>
                                          </p:val>
                                        </p:tav>
                                      </p:tavLst>
                                    </p:anim>
                                    <p:anim calcmode="lin" valueType="num">
                                      <p:cBhvr>
                                        <p:cTn id="15" dur="1000" fill="hold"/>
                                        <p:tgtEl>
                                          <p:spTgt spid="4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29">
                                            <p:txEl>
                                              <p:pRg st="0" end="0"/>
                                            </p:txEl>
                                          </p:spTgt>
                                        </p:tgtEl>
                                        <p:attrNameLst>
                                          <p:attrName>style.visibility</p:attrName>
                                        </p:attrNameLst>
                                      </p:cBhvr>
                                      <p:to>
                                        <p:strVal val="visible"/>
                                      </p:to>
                                    </p:set>
                                    <p:animEffect transition="in" filter="randombar(horizontal)">
                                      <p:cBhvr>
                                        <p:cTn id="19" dur="500"/>
                                        <p:tgtEl>
                                          <p:spTgt spid="429">
                                            <p:txEl>
                                              <p:pRg st="0" end="0"/>
                                            </p:txEl>
                                          </p:spTgt>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429">
                                            <p:txEl>
                                              <p:pRg st="1" end="1"/>
                                            </p:txEl>
                                          </p:spTgt>
                                        </p:tgtEl>
                                        <p:attrNameLst>
                                          <p:attrName>style.visibility</p:attrName>
                                        </p:attrNameLst>
                                      </p:cBhvr>
                                      <p:to>
                                        <p:strVal val="visible"/>
                                      </p:to>
                                    </p:set>
                                    <p:animEffect transition="in" filter="randombar(horizontal)">
                                      <p:cBhvr>
                                        <p:cTn id="23" dur="500"/>
                                        <p:tgtEl>
                                          <p:spTgt spid="429">
                                            <p:txEl>
                                              <p:pRg st="1" end="1"/>
                                            </p:txEl>
                                          </p:spTgt>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9">
                                            <p:txEl>
                                              <p:pRg st="2" end="2"/>
                                            </p:txEl>
                                          </p:spTgt>
                                        </p:tgtEl>
                                        <p:attrNameLst>
                                          <p:attrName>style.visibility</p:attrName>
                                        </p:attrNameLst>
                                      </p:cBhvr>
                                      <p:to>
                                        <p:strVal val="visible"/>
                                      </p:to>
                                    </p:set>
                                    <p:animEffect transition="in" filter="randombar(horizontal)">
                                      <p:cBhvr>
                                        <p:cTn id="27" dur="500"/>
                                        <p:tgtEl>
                                          <p:spTgt spid="429">
                                            <p:txEl>
                                              <p:pRg st="2" end="2"/>
                                            </p:txEl>
                                          </p:spTgt>
                                        </p:tgtEl>
                                      </p:cBhvr>
                                    </p:animEffect>
                                  </p:childTnLst>
                                </p:cTn>
                              </p:par>
                            </p:childTnLst>
                          </p:cTn>
                        </p:par>
                        <p:par>
                          <p:cTn id="28" fill="hold">
                            <p:stCondLst>
                              <p:cond delay="3500"/>
                            </p:stCondLst>
                            <p:childTnLst>
                              <p:par>
                                <p:cTn id="29" presetID="14" presetClass="entr" presetSubtype="10" fill="hold" grpId="0" nodeType="afterEffect">
                                  <p:stCondLst>
                                    <p:cond delay="0"/>
                                  </p:stCondLst>
                                  <p:childTnLst>
                                    <p:set>
                                      <p:cBhvr>
                                        <p:cTn id="30" dur="1" fill="hold">
                                          <p:stCondLst>
                                            <p:cond delay="0"/>
                                          </p:stCondLst>
                                        </p:cTn>
                                        <p:tgtEl>
                                          <p:spTgt spid="429">
                                            <p:txEl>
                                              <p:pRg st="3" end="3"/>
                                            </p:txEl>
                                          </p:spTgt>
                                        </p:tgtEl>
                                        <p:attrNameLst>
                                          <p:attrName>style.visibility</p:attrName>
                                        </p:attrNameLst>
                                      </p:cBhvr>
                                      <p:to>
                                        <p:strVal val="visible"/>
                                      </p:to>
                                    </p:set>
                                    <p:animEffect transition="in" filter="randombar(horizontal)">
                                      <p:cBhvr>
                                        <p:cTn id="31" dur="500"/>
                                        <p:tgtEl>
                                          <p:spTgt spid="429">
                                            <p:txEl>
                                              <p:pRg st="3" end="3"/>
                                            </p:txEl>
                                          </p:spTgt>
                                        </p:tgtEl>
                                      </p:cBhvr>
                                    </p:animEffect>
                                  </p:childTnLst>
                                </p:cTn>
                              </p:par>
                            </p:childTnLst>
                          </p:cTn>
                        </p:par>
                        <p:par>
                          <p:cTn id="32" fill="hold">
                            <p:stCondLst>
                              <p:cond delay="4000"/>
                            </p:stCondLst>
                            <p:childTnLst>
                              <p:par>
                                <p:cTn id="33" presetID="14" presetClass="entr" presetSubtype="10" fill="hold" grpId="0" nodeType="afterEffect">
                                  <p:stCondLst>
                                    <p:cond delay="0"/>
                                  </p:stCondLst>
                                  <p:childTnLst>
                                    <p:set>
                                      <p:cBhvr>
                                        <p:cTn id="34" dur="1" fill="hold">
                                          <p:stCondLst>
                                            <p:cond delay="0"/>
                                          </p:stCondLst>
                                        </p:cTn>
                                        <p:tgtEl>
                                          <p:spTgt spid="429">
                                            <p:txEl>
                                              <p:pRg st="4" end="4"/>
                                            </p:txEl>
                                          </p:spTgt>
                                        </p:tgtEl>
                                        <p:attrNameLst>
                                          <p:attrName>style.visibility</p:attrName>
                                        </p:attrNameLst>
                                      </p:cBhvr>
                                      <p:to>
                                        <p:strVal val="visible"/>
                                      </p:to>
                                    </p:set>
                                    <p:animEffect transition="in" filter="randombar(horizontal)">
                                      <p:cBhvr>
                                        <p:cTn id="35" dur="500"/>
                                        <p:tgtEl>
                                          <p:spTgt spid="429">
                                            <p:txEl>
                                              <p:pRg st="4" end="4"/>
                                            </p:txEl>
                                          </p:spTgt>
                                        </p:tgtEl>
                                      </p:cBhvr>
                                    </p:animEffect>
                                  </p:childTnLst>
                                </p:cTn>
                              </p:par>
                            </p:childTnLst>
                          </p:cTn>
                        </p:par>
                        <p:par>
                          <p:cTn id="36" fill="hold">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429">
                                            <p:txEl>
                                              <p:pRg st="5" end="5"/>
                                            </p:txEl>
                                          </p:spTgt>
                                        </p:tgtEl>
                                        <p:attrNameLst>
                                          <p:attrName>style.visibility</p:attrName>
                                        </p:attrNameLst>
                                      </p:cBhvr>
                                      <p:to>
                                        <p:strVal val="visible"/>
                                      </p:to>
                                    </p:set>
                                    <p:animEffect transition="in" filter="randombar(horizontal)">
                                      <p:cBhvr>
                                        <p:cTn id="39" dur="500"/>
                                        <p:tgtEl>
                                          <p:spTgt spid="4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42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BA30-86EA-1988-14BF-6D86DCE41E78}"/>
              </a:ext>
            </a:extLst>
          </p:cNvPr>
          <p:cNvSpPr>
            <a:spLocks noGrp="1"/>
          </p:cNvSpPr>
          <p:nvPr>
            <p:ph type="title"/>
          </p:nvPr>
        </p:nvSpPr>
        <p:spPr>
          <a:xfrm>
            <a:off x="1683170" y="992522"/>
            <a:ext cx="8825659" cy="706964"/>
          </a:xfrm>
        </p:spPr>
        <p:txBody>
          <a:bodyPr>
            <a:normAutofit fontScale="90000"/>
          </a:bodyPr>
          <a:lstStyle/>
          <a:p>
            <a:pPr algn="ctr"/>
            <a:r>
              <a:rPr lang="en-ZA" b="1" dirty="0"/>
              <a:t>Key Studies Literature Review Towards Passenger Screening Algorithm</a:t>
            </a:r>
          </a:p>
        </p:txBody>
      </p:sp>
      <p:sp>
        <p:nvSpPr>
          <p:cNvPr id="3" name="Text Placeholder 2">
            <a:extLst>
              <a:ext uri="{FF2B5EF4-FFF2-40B4-BE49-F238E27FC236}">
                <a16:creationId xmlns:a16="http://schemas.microsoft.com/office/drawing/2014/main" id="{C82F7B61-B8FE-62E2-10F0-F19E7A33B44B}"/>
              </a:ext>
            </a:extLst>
          </p:cNvPr>
          <p:cNvSpPr>
            <a:spLocks noGrp="1"/>
          </p:cNvSpPr>
          <p:nvPr>
            <p:ph type="body" idx="1"/>
          </p:nvPr>
        </p:nvSpPr>
        <p:spPr>
          <a:xfrm>
            <a:off x="627052" y="2879276"/>
            <a:ext cx="3141878" cy="576262"/>
          </a:xfrm>
        </p:spPr>
        <p:txBody>
          <a:bodyPr/>
          <a:lstStyle/>
          <a:p>
            <a:pPr algn="ctr"/>
            <a:r>
              <a:rPr lang="en-ZA" b="1" dirty="0"/>
              <a:t>Related Work: Machine Learning Overview</a:t>
            </a:r>
          </a:p>
        </p:txBody>
      </p:sp>
      <p:sp>
        <p:nvSpPr>
          <p:cNvPr id="4" name="Text Placeholder 3">
            <a:extLst>
              <a:ext uri="{FF2B5EF4-FFF2-40B4-BE49-F238E27FC236}">
                <a16:creationId xmlns:a16="http://schemas.microsoft.com/office/drawing/2014/main" id="{04E8F56D-943A-48B3-03A0-0BD5B976DDDE}"/>
              </a:ext>
            </a:extLst>
          </p:cNvPr>
          <p:cNvSpPr>
            <a:spLocks noGrp="1"/>
          </p:cNvSpPr>
          <p:nvPr>
            <p:ph type="body" sz="half" idx="15"/>
          </p:nvPr>
        </p:nvSpPr>
        <p:spPr>
          <a:xfrm>
            <a:off x="627052" y="3690594"/>
            <a:ext cx="3141879" cy="2069184"/>
          </a:xfrm>
        </p:spPr>
        <p:txBody>
          <a:bodyPr>
            <a:normAutofit lnSpcReduction="10000"/>
          </a:bodyPr>
          <a:lstStyle/>
          <a:p>
            <a:pPr marL="285750" lvl="0" indent="-285750">
              <a:lnSpc>
                <a:spcPct val="80000"/>
              </a:lnSpc>
              <a:buFont typeface="Wingdings" panose="05000000000000000000" pitchFamily="2" charset="2"/>
              <a:buChar char="q"/>
            </a:pPr>
            <a:r>
              <a:rPr lang="en-ZA" sz="1100" dirty="0"/>
              <a:t>CNNs dominate computer vision tasks, including security screening. </a:t>
            </a:r>
          </a:p>
          <a:p>
            <a:pPr marL="285750" lvl="0" indent="-285750">
              <a:lnSpc>
                <a:spcPct val="80000"/>
              </a:lnSpc>
              <a:buFont typeface="Wingdings" panose="05000000000000000000" pitchFamily="2" charset="2"/>
              <a:buChar char="q"/>
            </a:pPr>
            <a:r>
              <a:rPr lang="en-ZA" sz="1100" dirty="0"/>
              <a:t>Studies by show that CNN models like YOLOv8 achieve strong real-time detection accuracy using multi-scale features and attention mechanisms, even under poor lighting or occlusion Park &amp; Lee (2025) and Sun &amp; Wang (2022).</a:t>
            </a:r>
          </a:p>
          <a:p>
            <a:pPr marL="285750" lvl="0" indent="-285750">
              <a:lnSpc>
                <a:spcPct val="80000"/>
              </a:lnSpc>
              <a:buFont typeface="Wingdings" panose="05000000000000000000" pitchFamily="2" charset="2"/>
              <a:buChar char="q"/>
            </a:pPr>
            <a:r>
              <a:rPr lang="en-ZA" sz="1100" dirty="0"/>
              <a:t>SVM’s promising alternative for improving airport threat detection algorithms (Liu, Zhang &amp; Wang, 2025).</a:t>
            </a:r>
          </a:p>
        </p:txBody>
      </p:sp>
      <p:sp>
        <p:nvSpPr>
          <p:cNvPr id="5" name="Text Placeholder 4">
            <a:extLst>
              <a:ext uri="{FF2B5EF4-FFF2-40B4-BE49-F238E27FC236}">
                <a16:creationId xmlns:a16="http://schemas.microsoft.com/office/drawing/2014/main" id="{FB99D73D-5037-34F4-CBAA-FD8899C76B5D}"/>
              </a:ext>
            </a:extLst>
          </p:cNvPr>
          <p:cNvSpPr>
            <a:spLocks noGrp="1"/>
          </p:cNvSpPr>
          <p:nvPr>
            <p:ph type="body" sz="quarter" idx="3"/>
          </p:nvPr>
        </p:nvSpPr>
        <p:spPr>
          <a:xfrm>
            <a:off x="4522495" y="2893335"/>
            <a:ext cx="3147009" cy="576262"/>
          </a:xfrm>
        </p:spPr>
        <p:txBody>
          <a:bodyPr/>
          <a:lstStyle/>
          <a:p>
            <a:pPr algn="ctr"/>
            <a:r>
              <a:rPr lang="en-ZA" b="1" dirty="0"/>
              <a:t>Related Work: Machine Learning Algorithm</a:t>
            </a:r>
          </a:p>
        </p:txBody>
      </p:sp>
      <p:sp>
        <p:nvSpPr>
          <p:cNvPr id="6" name="Text Placeholder 5">
            <a:extLst>
              <a:ext uri="{FF2B5EF4-FFF2-40B4-BE49-F238E27FC236}">
                <a16:creationId xmlns:a16="http://schemas.microsoft.com/office/drawing/2014/main" id="{C32E8B6C-ED8A-B975-D675-65AC6F10C588}"/>
              </a:ext>
            </a:extLst>
          </p:cNvPr>
          <p:cNvSpPr>
            <a:spLocks noGrp="1"/>
          </p:cNvSpPr>
          <p:nvPr>
            <p:ph type="body" sz="half" idx="16"/>
          </p:nvPr>
        </p:nvSpPr>
        <p:spPr>
          <a:xfrm>
            <a:off x="4522494" y="3671739"/>
            <a:ext cx="3147009" cy="2945875"/>
          </a:xfrm>
        </p:spPr>
        <p:txBody>
          <a:bodyPr>
            <a:normAutofit fontScale="77500" lnSpcReduction="20000"/>
          </a:bodyPr>
          <a:lstStyle/>
          <a:p>
            <a:pPr marL="285750" indent="-285750">
              <a:buFont typeface="Wingdings" panose="05000000000000000000" pitchFamily="2" charset="2"/>
              <a:buChar char="q"/>
            </a:pPr>
            <a:r>
              <a:rPr lang="en-ZA" dirty="0"/>
              <a:t>CNN created based on 3D body scan framework that segmented passengers into zones to detect concealed threats </a:t>
            </a:r>
            <a:r>
              <a:rPr lang="en-ZA" dirty="0" err="1"/>
              <a:t>Ghassem</a:t>
            </a:r>
            <a:r>
              <a:rPr lang="en-ZA" dirty="0"/>
              <a:t> (2018).</a:t>
            </a:r>
          </a:p>
          <a:p>
            <a:pPr marL="285750" indent="-285750">
              <a:buFont typeface="Wingdings" panose="05000000000000000000" pitchFamily="2" charset="2"/>
              <a:buChar char="q"/>
            </a:pPr>
            <a:r>
              <a:rPr lang="en-ZA" dirty="0"/>
              <a:t>IoT-powered deep learning framework merging CNN and LSTM networks for real-time threat detection Kumar, Patel &amp; Al-Rashid (2025).</a:t>
            </a:r>
          </a:p>
          <a:p>
            <a:pPr marL="285750" indent="-285750">
              <a:buFont typeface="Wingdings" panose="05000000000000000000" pitchFamily="2" charset="2"/>
              <a:buChar char="q"/>
            </a:pPr>
            <a:r>
              <a:rPr lang="en-ZA" dirty="0"/>
              <a:t>SVMs maximize class margins, allowing robust performance with smaller datasets and high-dimensional data (Vaswani et al., 2017; Liu, Zhang &amp; Wang, 2025).</a:t>
            </a:r>
          </a:p>
          <a:p>
            <a:pPr marL="285750" indent="-285750">
              <a:buFont typeface="Wingdings" panose="05000000000000000000" pitchFamily="2" charset="2"/>
              <a:buChar char="q"/>
            </a:pPr>
            <a:r>
              <a:rPr lang="en-ZA" dirty="0"/>
              <a:t>Kernelized SVMs handle non-linear separations, making training simpler and improving detection accuracy (Meng, Zhang &amp; Li, 2024).</a:t>
            </a:r>
          </a:p>
          <a:p>
            <a:endParaRPr lang="en-ZA" dirty="0"/>
          </a:p>
        </p:txBody>
      </p:sp>
      <p:sp>
        <p:nvSpPr>
          <p:cNvPr id="7" name="Text Placeholder 6">
            <a:extLst>
              <a:ext uri="{FF2B5EF4-FFF2-40B4-BE49-F238E27FC236}">
                <a16:creationId xmlns:a16="http://schemas.microsoft.com/office/drawing/2014/main" id="{78CEF57F-E3BD-B29C-2592-7FFF83BEA44D}"/>
              </a:ext>
            </a:extLst>
          </p:cNvPr>
          <p:cNvSpPr>
            <a:spLocks noGrp="1"/>
          </p:cNvSpPr>
          <p:nvPr>
            <p:ph type="body" sz="quarter" idx="13"/>
          </p:nvPr>
        </p:nvSpPr>
        <p:spPr>
          <a:xfrm>
            <a:off x="8419218" y="2852738"/>
            <a:ext cx="3145730" cy="576262"/>
          </a:xfrm>
        </p:spPr>
        <p:txBody>
          <a:bodyPr/>
          <a:lstStyle/>
          <a:p>
            <a:pPr algn="ctr"/>
            <a:r>
              <a:rPr lang="en-ZA" b="1" dirty="0"/>
              <a:t>Related Work: Significant Findings in Literature Review</a:t>
            </a:r>
          </a:p>
        </p:txBody>
      </p:sp>
      <p:sp>
        <p:nvSpPr>
          <p:cNvPr id="8" name="Text Placeholder 7">
            <a:extLst>
              <a:ext uri="{FF2B5EF4-FFF2-40B4-BE49-F238E27FC236}">
                <a16:creationId xmlns:a16="http://schemas.microsoft.com/office/drawing/2014/main" id="{E4F73712-3E55-EF41-B42D-9F1BE9AD701A}"/>
              </a:ext>
            </a:extLst>
          </p:cNvPr>
          <p:cNvSpPr>
            <a:spLocks noGrp="1"/>
          </p:cNvSpPr>
          <p:nvPr>
            <p:ph type="body" sz="half" idx="17"/>
          </p:nvPr>
        </p:nvSpPr>
        <p:spPr>
          <a:xfrm>
            <a:off x="8419218" y="3690594"/>
            <a:ext cx="3145536" cy="2945875"/>
          </a:xfrm>
        </p:spPr>
        <p:txBody>
          <a:bodyPr>
            <a:normAutofit fontScale="77500" lnSpcReduction="20000"/>
          </a:bodyPr>
          <a:lstStyle/>
          <a:p>
            <a:pPr marL="285750" lvl="0" indent="-285750">
              <a:buFont typeface="Wingdings" panose="05000000000000000000" pitchFamily="2" charset="2"/>
              <a:buChar char="q"/>
            </a:pPr>
            <a:r>
              <a:rPr lang="en-ZA" dirty="0"/>
              <a:t>CNNs: Reliable and computationally efficient for object detection but struggle with overlapping or non-linear class boundaries.</a:t>
            </a:r>
          </a:p>
          <a:p>
            <a:pPr marL="285750" lvl="0" indent="-285750">
              <a:buFont typeface="Wingdings" panose="05000000000000000000" pitchFamily="2" charset="2"/>
              <a:buChar char="q"/>
            </a:pPr>
            <a:r>
              <a:rPr lang="en-ZA" dirty="0"/>
              <a:t>SVMs: Use kernel methods to map features into higher dimensions, improving class separation and classification accuracy (Liu, Zhang &amp; Wang, 2025).</a:t>
            </a:r>
          </a:p>
          <a:p>
            <a:pPr marL="285750" lvl="0" indent="-285750">
              <a:buFont typeface="Wingdings" panose="05000000000000000000" pitchFamily="2" charset="2"/>
              <a:buChar char="q"/>
            </a:pPr>
            <a:r>
              <a:rPr lang="en-ZA" dirty="0"/>
              <a:t>Limitations of SVMs: Can be computationally expensive for very large datasets (Meng, Zhang &amp; Li, 2024).</a:t>
            </a:r>
          </a:p>
          <a:p>
            <a:pPr marL="285750" lvl="0" indent="-285750">
              <a:buFont typeface="Wingdings" panose="05000000000000000000" pitchFamily="2" charset="2"/>
              <a:buChar char="q"/>
            </a:pPr>
            <a:r>
              <a:rPr lang="en-ZA" dirty="0"/>
              <a:t>Advantages: Robust, generalizable, and interpretable, making SVMs promising for next-generation airport screening.</a:t>
            </a:r>
          </a:p>
          <a:p>
            <a:pPr marL="342900" lvl="0" indent="-342900">
              <a:lnSpc>
                <a:spcPct val="90000"/>
              </a:lnSpc>
              <a:buSzPts val="1760"/>
              <a:buChar char="►"/>
            </a:pPr>
            <a:endParaRPr lang="en-ZA" dirty="0"/>
          </a:p>
          <a:p>
            <a:endParaRPr lang="en-ZA" dirty="0"/>
          </a:p>
        </p:txBody>
      </p:sp>
    </p:spTree>
    <p:extLst>
      <p:ext uri="{BB962C8B-B14F-4D97-AF65-F5344CB8AC3E}">
        <p14:creationId xmlns:p14="http://schemas.microsoft.com/office/powerpoint/2010/main" val="145239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1"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 presetClass="entr" presetSubtype="1" fill="hold" grpId="0" nodeType="after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1" end="1"/>
                                            </p:txEl>
                                          </p:spTgt>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2" end="2"/>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1000"/>
                                        <p:tgtEl>
                                          <p:spTgt spid="5">
                                            <p:txEl>
                                              <p:pRg st="0" end="0"/>
                                            </p:txEl>
                                          </p:spTgt>
                                        </p:tgtEl>
                                      </p:cBhvr>
                                    </p:animEffect>
                                    <p:anim calcmode="lin" valueType="num">
                                      <p:cBhvr>
                                        <p:cTn id="3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2" presetClass="entr" presetSubtype="4" fill="hold" grpId="0" nodeType="after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 calcmode="lin" valueType="num">
                                      <p:cBhvr additive="base">
                                        <p:cTn id="4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0"/>
                            </p:stCondLst>
                            <p:childTnLst>
                              <p:par>
                                <p:cTn id="43" presetID="2" presetClass="entr" presetSubtype="4" fill="hold" grpId="0" nodeType="after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 calcmode="lin" valueType="num">
                                      <p:cBhvr additive="base">
                                        <p:cTn id="4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47" fill="hold">
                            <p:stCondLst>
                              <p:cond delay="5500"/>
                            </p:stCondLst>
                            <p:childTnLst>
                              <p:par>
                                <p:cTn id="48" presetID="2" presetClass="entr" presetSubtype="4" fill="hold" grpId="0" nodeType="after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anim calcmode="lin" valueType="num">
                                      <p:cBhvr additive="base">
                                        <p:cTn id="5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2" presetClass="entr" presetSubtype="4" fill="hold" grpId="0" nodeType="after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anim calcmode="lin" valueType="num">
                                      <p:cBhvr additive="base">
                                        <p:cTn id="5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500"/>
                            </p:stCondLst>
                            <p:childTnLst>
                              <p:par>
                                <p:cTn id="58" presetID="47" presetClass="entr" presetSubtype="0" fill="hold" grpId="0" nodeType="afterEffect">
                                  <p:stCondLst>
                                    <p:cond delay="0"/>
                                  </p:stCondLst>
                                  <p:childTnLst>
                                    <p:set>
                                      <p:cBhvr>
                                        <p:cTn id="59" dur="1" fill="hold">
                                          <p:stCondLst>
                                            <p:cond delay="0"/>
                                          </p:stCondLst>
                                        </p:cTn>
                                        <p:tgtEl>
                                          <p:spTgt spid="7">
                                            <p:txEl>
                                              <p:pRg st="0" end="0"/>
                                            </p:txEl>
                                          </p:spTgt>
                                        </p:tgtEl>
                                        <p:attrNameLst>
                                          <p:attrName>style.visibility</p:attrName>
                                        </p:attrNameLst>
                                      </p:cBhvr>
                                      <p:to>
                                        <p:strVal val="visible"/>
                                      </p:to>
                                    </p:set>
                                    <p:animEffect transition="in" filter="fade">
                                      <p:cBhvr>
                                        <p:cTn id="60" dur="1000"/>
                                        <p:tgtEl>
                                          <p:spTgt spid="7">
                                            <p:txEl>
                                              <p:pRg st="0" end="0"/>
                                            </p:txEl>
                                          </p:spTgt>
                                        </p:tgtEl>
                                      </p:cBhvr>
                                    </p:animEffect>
                                    <p:anim calcmode="lin" valueType="num">
                                      <p:cBhvr>
                                        <p:cTn id="6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63" fill="hold">
                            <p:stCondLst>
                              <p:cond delay="7500"/>
                            </p:stCondLst>
                            <p:childTnLst>
                              <p:par>
                                <p:cTn id="64" presetID="2" presetClass="entr" presetSubtype="1" fill="hold" grpId="0" nodeType="after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 calcmode="lin" valueType="num">
                                      <p:cBhvr additive="base">
                                        <p:cTn id="6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8000"/>
                            </p:stCondLst>
                            <p:childTnLst>
                              <p:par>
                                <p:cTn id="69" presetID="2" presetClass="entr" presetSubtype="1" fill="hold" grpId="0" nodeType="afterEffect">
                                  <p:stCondLst>
                                    <p:cond delay="0"/>
                                  </p:stCondLst>
                                  <p:childTnLst>
                                    <p:set>
                                      <p:cBhvr>
                                        <p:cTn id="70" dur="1" fill="hold">
                                          <p:stCondLst>
                                            <p:cond delay="0"/>
                                          </p:stCondLst>
                                        </p:cTn>
                                        <p:tgtEl>
                                          <p:spTgt spid="8">
                                            <p:txEl>
                                              <p:pRg st="1" end="1"/>
                                            </p:txEl>
                                          </p:spTgt>
                                        </p:tgtEl>
                                        <p:attrNameLst>
                                          <p:attrName>style.visibility</p:attrName>
                                        </p:attrNameLst>
                                      </p:cBhvr>
                                      <p:to>
                                        <p:strVal val="visible"/>
                                      </p:to>
                                    </p:set>
                                    <p:anim calcmode="lin" valueType="num">
                                      <p:cBhvr additive="base">
                                        <p:cTn id="7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8">
                                            <p:txEl>
                                              <p:pRg st="1" end="1"/>
                                            </p:txEl>
                                          </p:spTgt>
                                        </p:tgtEl>
                                        <p:attrNameLst>
                                          <p:attrName>ppt_y</p:attrName>
                                        </p:attrNameLst>
                                      </p:cBhvr>
                                      <p:tavLst>
                                        <p:tav tm="0">
                                          <p:val>
                                            <p:strVal val="0-#ppt_h/2"/>
                                          </p:val>
                                        </p:tav>
                                        <p:tav tm="100000">
                                          <p:val>
                                            <p:strVal val="#ppt_y"/>
                                          </p:val>
                                        </p:tav>
                                      </p:tavLst>
                                    </p:anim>
                                  </p:childTnLst>
                                </p:cTn>
                              </p:par>
                            </p:childTnLst>
                          </p:cTn>
                        </p:par>
                        <p:par>
                          <p:cTn id="73" fill="hold">
                            <p:stCondLst>
                              <p:cond delay="8500"/>
                            </p:stCondLst>
                            <p:childTnLst>
                              <p:par>
                                <p:cTn id="74" presetID="2" presetClass="entr" presetSubtype="1" fill="hold" grpId="0" nodeType="afterEffect">
                                  <p:stCondLst>
                                    <p:cond delay="0"/>
                                  </p:stCondLst>
                                  <p:childTnLst>
                                    <p:set>
                                      <p:cBhvr>
                                        <p:cTn id="75" dur="1" fill="hold">
                                          <p:stCondLst>
                                            <p:cond delay="0"/>
                                          </p:stCondLst>
                                        </p:cTn>
                                        <p:tgtEl>
                                          <p:spTgt spid="8">
                                            <p:txEl>
                                              <p:pRg st="2" end="2"/>
                                            </p:txEl>
                                          </p:spTgt>
                                        </p:tgtEl>
                                        <p:attrNameLst>
                                          <p:attrName>style.visibility</p:attrName>
                                        </p:attrNameLst>
                                      </p:cBhvr>
                                      <p:to>
                                        <p:strVal val="visible"/>
                                      </p:to>
                                    </p:set>
                                    <p:anim calcmode="lin" valueType="num">
                                      <p:cBhvr additive="base">
                                        <p:cTn id="76"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8">
                                            <p:txEl>
                                              <p:pRg st="2" end="2"/>
                                            </p:txEl>
                                          </p:spTgt>
                                        </p:tgtEl>
                                        <p:attrNameLst>
                                          <p:attrName>ppt_y</p:attrName>
                                        </p:attrNameLst>
                                      </p:cBhvr>
                                      <p:tavLst>
                                        <p:tav tm="0">
                                          <p:val>
                                            <p:strVal val="0-#ppt_h/2"/>
                                          </p:val>
                                        </p:tav>
                                        <p:tav tm="100000">
                                          <p:val>
                                            <p:strVal val="#ppt_y"/>
                                          </p:val>
                                        </p:tav>
                                      </p:tavLst>
                                    </p:anim>
                                  </p:childTnLst>
                                </p:cTn>
                              </p:par>
                            </p:childTnLst>
                          </p:cTn>
                        </p:par>
                        <p:par>
                          <p:cTn id="78" fill="hold">
                            <p:stCondLst>
                              <p:cond delay="9000"/>
                            </p:stCondLst>
                            <p:childTnLst>
                              <p:par>
                                <p:cTn id="79" presetID="2" presetClass="entr" presetSubtype="1" fill="hold" grpId="0" nodeType="afterEffect">
                                  <p:stCondLst>
                                    <p:cond delay="0"/>
                                  </p:stCondLst>
                                  <p:childTnLst>
                                    <p:set>
                                      <p:cBhvr>
                                        <p:cTn id="80" dur="1" fill="hold">
                                          <p:stCondLst>
                                            <p:cond delay="0"/>
                                          </p:stCondLst>
                                        </p:cTn>
                                        <p:tgtEl>
                                          <p:spTgt spid="8">
                                            <p:txEl>
                                              <p:pRg st="3" end="3"/>
                                            </p:txEl>
                                          </p:spTgt>
                                        </p:tgtEl>
                                        <p:attrNameLst>
                                          <p:attrName>style.visibility</p:attrName>
                                        </p:attrNameLst>
                                      </p:cBhvr>
                                      <p:to>
                                        <p:strVal val="visible"/>
                                      </p:to>
                                    </p:set>
                                    <p:anim calcmode="lin" valueType="num">
                                      <p:cBhvr additive="base">
                                        <p:cTn id="8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2"/>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4000"/>
              <a:buFont typeface="Century Gothic"/>
              <a:buNone/>
            </a:pPr>
            <a:r>
              <a:rPr lang="en-ZA" b="1" dirty="0"/>
              <a:t>Research Methodology Towards Passenger Screening Algorithm</a:t>
            </a:r>
            <a:endParaRPr b="1" dirty="0"/>
          </a:p>
        </p:txBody>
      </p:sp>
      <p:grpSp>
        <p:nvGrpSpPr>
          <p:cNvPr id="583" name="Google Shape;583;p42"/>
          <p:cNvGrpSpPr/>
          <p:nvPr/>
        </p:nvGrpSpPr>
        <p:grpSpPr>
          <a:xfrm>
            <a:off x="6757143" y="422306"/>
            <a:ext cx="5034921" cy="5783401"/>
            <a:chOff x="0" y="59317"/>
            <a:chExt cx="5034921" cy="5783401"/>
          </a:xfrm>
        </p:grpSpPr>
        <p:sp>
          <p:nvSpPr>
            <p:cNvPr id="584" name="Google Shape;584;p42"/>
            <p:cNvSpPr/>
            <p:nvPr/>
          </p:nvSpPr>
          <p:spPr>
            <a:xfrm>
              <a:off x="0" y="59317"/>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txBox="1"/>
            <p:nvPr/>
          </p:nvSpPr>
          <p:spPr>
            <a:xfrm>
              <a:off x="24588" y="83905"/>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dirty="0">
                  <a:solidFill>
                    <a:schemeClr val="lt1"/>
                  </a:solidFill>
                  <a:latin typeface="Century Gothic"/>
                  <a:ea typeface="Century Gothic"/>
                  <a:cs typeface="Century Gothic"/>
                  <a:sym typeface="Century Gothic"/>
                </a:rPr>
                <a:t>Introduction</a:t>
              </a:r>
              <a:endParaRPr sz="2100" dirty="0">
                <a:solidFill>
                  <a:schemeClr val="lt1"/>
                </a:solidFill>
                <a:latin typeface="Century Gothic"/>
                <a:ea typeface="Century Gothic"/>
                <a:cs typeface="Century Gothic"/>
                <a:sym typeface="Century Gothic"/>
              </a:endParaRPr>
            </a:p>
          </p:txBody>
        </p:sp>
        <p:sp>
          <p:nvSpPr>
            <p:cNvPr id="586" name="Google Shape;586;p42"/>
            <p:cNvSpPr/>
            <p:nvPr/>
          </p:nvSpPr>
          <p:spPr>
            <a:xfrm>
              <a:off x="0" y="623482"/>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txBox="1"/>
            <p:nvPr/>
          </p:nvSpPr>
          <p:spPr>
            <a:xfrm>
              <a:off x="24588" y="648070"/>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dirty="0">
                  <a:solidFill>
                    <a:schemeClr val="lt1"/>
                  </a:solidFill>
                  <a:latin typeface="Century Gothic"/>
                  <a:ea typeface="Century Gothic"/>
                  <a:cs typeface="Century Gothic"/>
                  <a:sym typeface="Century Gothic"/>
                </a:rPr>
                <a:t>Research Strategy</a:t>
              </a:r>
              <a:endParaRPr sz="2100" dirty="0">
                <a:solidFill>
                  <a:schemeClr val="lt1"/>
                </a:solidFill>
                <a:latin typeface="Century Gothic"/>
                <a:ea typeface="Century Gothic"/>
                <a:cs typeface="Century Gothic"/>
                <a:sym typeface="Century Gothic"/>
              </a:endParaRPr>
            </a:p>
          </p:txBody>
        </p:sp>
        <p:sp>
          <p:nvSpPr>
            <p:cNvPr id="588" name="Google Shape;588;p42"/>
            <p:cNvSpPr/>
            <p:nvPr/>
          </p:nvSpPr>
          <p:spPr>
            <a:xfrm>
              <a:off x="0" y="1187647"/>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p:nvPr/>
          </p:nvSpPr>
          <p:spPr>
            <a:xfrm>
              <a:off x="24588" y="1212235"/>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a:solidFill>
                    <a:schemeClr val="lt1"/>
                  </a:solidFill>
                  <a:latin typeface="Century Gothic"/>
                  <a:ea typeface="Century Gothic"/>
                  <a:cs typeface="Century Gothic"/>
                  <a:sym typeface="Century Gothic"/>
                </a:rPr>
                <a:t>Data Sources</a:t>
              </a:r>
              <a:endParaRPr sz="2100">
                <a:solidFill>
                  <a:schemeClr val="lt1"/>
                </a:solidFill>
                <a:latin typeface="Century Gothic"/>
                <a:ea typeface="Century Gothic"/>
                <a:cs typeface="Century Gothic"/>
                <a:sym typeface="Century Gothic"/>
              </a:endParaRPr>
            </a:p>
          </p:txBody>
        </p:sp>
        <p:sp>
          <p:nvSpPr>
            <p:cNvPr id="590" name="Google Shape;590;p42"/>
            <p:cNvSpPr/>
            <p:nvPr/>
          </p:nvSpPr>
          <p:spPr>
            <a:xfrm>
              <a:off x="0" y="1751812"/>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txBox="1"/>
            <p:nvPr/>
          </p:nvSpPr>
          <p:spPr>
            <a:xfrm>
              <a:off x="24588" y="1776400"/>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a:solidFill>
                    <a:schemeClr val="lt1"/>
                  </a:solidFill>
                  <a:latin typeface="Century Gothic"/>
                  <a:ea typeface="Century Gothic"/>
                  <a:cs typeface="Century Gothic"/>
                  <a:sym typeface="Century Gothic"/>
                </a:rPr>
                <a:t>Data Preprocessing:</a:t>
              </a:r>
              <a:r>
                <a:rPr lang="en-ZA" sz="2100">
                  <a:solidFill>
                    <a:schemeClr val="lt1"/>
                  </a:solidFill>
                  <a:latin typeface="Century Gothic"/>
                  <a:ea typeface="Century Gothic"/>
                  <a:cs typeface="Century Gothic"/>
                  <a:sym typeface="Century Gothic"/>
                </a:rPr>
                <a:t> </a:t>
              </a:r>
              <a:endParaRPr sz="2100">
                <a:solidFill>
                  <a:schemeClr val="lt1"/>
                </a:solidFill>
                <a:latin typeface="Century Gothic"/>
                <a:ea typeface="Century Gothic"/>
                <a:cs typeface="Century Gothic"/>
                <a:sym typeface="Century Gothic"/>
              </a:endParaRPr>
            </a:p>
          </p:txBody>
        </p:sp>
        <p:sp>
          <p:nvSpPr>
            <p:cNvPr id="592" name="Google Shape;592;p42"/>
            <p:cNvSpPr/>
            <p:nvPr/>
          </p:nvSpPr>
          <p:spPr>
            <a:xfrm>
              <a:off x="0" y="2255497"/>
              <a:ext cx="5034921" cy="1391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0" y="3646537"/>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txBox="1"/>
            <p:nvPr/>
          </p:nvSpPr>
          <p:spPr>
            <a:xfrm>
              <a:off x="24588" y="3660965"/>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dirty="0">
                  <a:solidFill>
                    <a:schemeClr val="lt1"/>
                  </a:solidFill>
                  <a:latin typeface="Century Gothic"/>
                  <a:ea typeface="Century Gothic"/>
                  <a:cs typeface="Century Gothic"/>
                  <a:sym typeface="Century Gothic"/>
                </a:rPr>
                <a:t>Machine Learning Algorithms</a:t>
              </a:r>
              <a:endParaRPr sz="2100" dirty="0">
                <a:solidFill>
                  <a:schemeClr val="lt1"/>
                </a:solidFill>
                <a:latin typeface="Century Gothic"/>
                <a:ea typeface="Century Gothic"/>
                <a:cs typeface="Century Gothic"/>
                <a:sym typeface="Century Gothic"/>
              </a:endParaRPr>
            </a:p>
          </p:txBody>
        </p:sp>
        <p:sp>
          <p:nvSpPr>
            <p:cNvPr id="596" name="Google Shape;596;p42"/>
            <p:cNvSpPr/>
            <p:nvPr/>
          </p:nvSpPr>
          <p:spPr>
            <a:xfrm>
              <a:off x="0" y="4210702"/>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txBox="1"/>
            <p:nvPr/>
          </p:nvSpPr>
          <p:spPr>
            <a:xfrm>
              <a:off x="24588" y="4235290"/>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a:solidFill>
                    <a:schemeClr val="lt1"/>
                  </a:solidFill>
                  <a:latin typeface="Century Gothic"/>
                  <a:ea typeface="Century Gothic"/>
                  <a:cs typeface="Century Gothic"/>
                  <a:sym typeface="Century Gothic"/>
                </a:rPr>
                <a:t>Performance Evaluation</a:t>
              </a:r>
              <a:endParaRPr sz="2100">
                <a:solidFill>
                  <a:schemeClr val="lt1"/>
                </a:solidFill>
                <a:latin typeface="Century Gothic"/>
                <a:ea typeface="Century Gothic"/>
                <a:cs typeface="Century Gothic"/>
                <a:sym typeface="Century Gothic"/>
              </a:endParaRPr>
            </a:p>
          </p:txBody>
        </p:sp>
        <p:sp>
          <p:nvSpPr>
            <p:cNvPr id="598" name="Google Shape;598;p42"/>
            <p:cNvSpPr/>
            <p:nvPr/>
          </p:nvSpPr>
          <p:spPr>
            <a:xfrm>
              <a:off x="0" y="4774867"/>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txBox="1"/>
            <p:nvPr/>
          </p:nvSpPr>
          <p:spPr>
            <a:xfrm>
              <a:off x="24588" y="4799455"/>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dirty="0">
                  <a:solidFill>
                    <a:schemeClr val="lt1"/>
                  </a:solidFill>
                  <a:latin typeface="Century Gothic"/>
                  <a:ea typeface="Century Gothic"/>
                  <a:cs typeface="Century Gothic"/>
                  <a:sym typeface="Century Gothic"/>
                </a:rPr>
                <a:t>Ethical Considerations</a:t>
              </a:r>
              <a:endParaRPr sz="2100" dirty="0">
                <a:solidFill>
                  <a:schemeClr val="lt1"/>
                </a:solidFill>
                <a:latin typeface="Century Gothic"/>
                <a:ea typeface="Century Gothic"/>
                <a:cs typeface="Century Gothic"/>
                <a:sym typeface="Century Gothic"/>
              </a:endParaRPr>
            </a:p>
          </p:txBody>
        </p:sp>
        <p:sp>
          <p:nvSpPr>
            <p:cNvPr id="600" name="Google Shape;600;p42"/>
            <p:cNvSpPr/>
            <p:nvPr/>
          </p:nvSpPr>
          <p:spPr>
            <a:xfrm>
              <a:off x="0" y="5339033"/>
              <a:ext cx="5034921" cy="503685"/>
            </a:xfrm>
            <a:prstGeom prst="roundRect">
              <a:avLst>
                <a:gd name="adj" fmla="val 16667"/>
              </a:avLst>
            </a:prstGeom>
            <a:solidFill>
              <a:srgbClr val="B20F6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txBox="1"/>
            <p:nvPr/>
          </p:nvSpPr>
          <p:spPr>
            <a:xfrm>
              <a:off x="24588" y="5363621"/>
              <a:ext cx="4985745"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ZA" sz="2100" b="1" i="1">
                  <a:solidFill>
                    <a:schemeClr val="lt1"/>
                  </a:solidFill>
                  <a:latin typeface="Century Gothic"/>
                  <a:ea typeface="Century Gothic"/>
                  <a:cs typeface="Century Gothic"/>
                  <a:sym typeface="Century Gothic"/>
                </a:rPr>
                <a:t>Summary </a:t>
              </a:r>
              <a:endParaRPr sz="2100">
                <a:solidFill>
                  <a:schemeClr val="lt1"/>
                </a:solidFill>
                <a:latin typeface="Century Gothic"/>
                <a:ea typeface="Century Gothic"/>
                <a:cs typeface="Century Gothic"/>
                <a:sym typeface="Century Gothic"/>
              </a:endParaRPr>
            </a:p>
          </p:txBody>
        </p:sp>
      </p:grpSp>
      <p:sp>
        <p:nvSpPr>
          <p:cNvPr id="2" name="TextBox 1">
            <a:extLst>
              <a:ext uri="{FF2B5EF4-FFF2-40B4-BE49-F238E27FC236}">
                <a16:creationId xmlns:a16="http://schemas.microsoft.com/office/drawing/2014/main" id="{BF75210F-6D07-BA4A-6DBF-2DBD69652C97}"/>
              </a:ext>
            </a:extLst>
          </p:cNvPr>
          <p:cNvSpPr txBox="1"/>
          <p:nvPr/>
        </p:nvSpPr>
        <p:spPr>
          <a:xfrm>
            <a:off x="6781731" y="2677645"/>
            <a:ext cx="3693229" cy="1323439"/>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q"/>
            </a:pPr>
            <a:r>
              <a:rPr lang="en-ZA" sz="1600" dirty="0"/>
              <a:t>Data Analysis</a:t>
            </a:r>
          </a:p>
          <a:p>
            <a:pPr marL="285750" indent="-285750">
              <a:buClr>
                <a:schemeClr val="accent1">
                  <a:lumMod val="75000"/>
                </a:schemeClr>
              </a:buClr>
              <a:buFont typeface="Wingdings" panose="05000000000000000000" pitchFamily="2" charset="2"/>
              <a:buChar char="q"/>
            </a:pPr>
            <a:r>
              <a:rPr lang="en-ZA" sz="1600" dirty="0"/>
              <a:t>Missing Values</a:t>
            </a:r>
          </a:p>
          <a:p>
            <a:pPr marL="285750" indent="-285750">
              <a:buClr>
                <a:schemeClr val="accent1">
                  <a:lumMod val="75000"/>
                </a:schemeClr>
              </a:buClr>
              <a:buFont typeface="Wingdings" panose="05000000000000000000" pitchFamily="2" charset="2"/>
              <a:buChar char="q"/>
            </a:pPr>
            <a:r>
              <a:rPr lang="en-ZA" sz="1600" dirty="0"/>
              <a:t>Data Preprocessing</a:t>
            </a:r>
          </a:p>
          <a:p>
            <a:pPr marL="285750" indent="-285750">
              <a:buClr>
                <a:schemeClr val="accent1">
                  <a:lumMod val="75000"/>
                </a:schemeClr>
              </a:buClr>
              <a:buFont typeface="Wingdings" panose="05000000000000000000" pitchFamily="2" charset="2"/>
              <a:buChar char="q"/>
            </a:pPr>
            <a:r>
              <a:rPr lang="en-ZA" sz="1600" dirty="0"/>
              <a:t>Feature Extraction</a:t>
            </a:r>
          </a:p>
          <a:p>
            <a:pPr marL="285750" indent="-285750">
              <a:buClr>
                <a:schemeClr val="accent1">
                  <a:lumMod val="75000"/>
                </a:schemeClr>
              </a:buClr>
              <a:buFont typeface="Wingdings" panose="05000000000000000000" pitchFamily="2" charset="2"/>
              <a:buChar char="q"/>
            </a:pPr>
            <a:r>
              <a:rPr lang="en-ZA" sz="1600" dirty="0"/>
              <a:t>Statistical Description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additive="base">
                                        <p:cTn id="7" dur="500" fill="hold"/>
                                        <p:tgtEl>
                                          <p:spTgt spid="582"/>
                                        </p:tgtEl>
                                        <p:attrNameLst>
                                          <p:attrName>ppt_x</p:attrName>
                                        </p:attrNameLst>
                                      </p:cBhvr>
                                      <p:tavLst>
                                        <p:tav tm="0">
                                          <p:val>
                                            <p:strVal val="#ppt_x"/>
                                          </p:val>
                                        </p:tav>
                                        <p:tav tm="100000">
                                          <p:val>
                                            <p:strVal val="#ppt_x"/>
                                          </p:val>
                                        </p:tav>
                                      </p:tavLst>
                                    </p:anim>
                                    <p:anim calcmode="lin" valueType="num">
                                      <p:cBhvr additive="base">
                                        <p:cTn id="8" dur="500" fill="hold"/>
                                        <p:tgtEl>
                                          <p:spTgt spid="58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583"/>
                                        </p:tgtEl>
                                        <p:attrNameLst>
                                          <p:attrName>style.visibility</p:attrName>
                                        </p:attrNameLst>
                                      </p:cBhvr>
                                      <p:to>
                                        <p:strVal val="visible"/>
                                      </p:to>
                                    </p:set>
                                    <p:animEffect transition="in" filter="fade">
                                      <p:cBhvr>
                                        <p:cTn id="12" dur="1000"/>
                                        <p:tgtEl>
                                          <p:spTgt spid="583"/>
                                        </p:tgtEl>
                                      </p:cBhvr>
                                    </p:animEffect>
                                    <p:anim calcmode="lin" valueType="num">
                                      <p:cBhvr>
                                        <p:cTn id="13" dur="1000" fill="hold"/>
                                        <p:tgtEl>
                                          <p:spTgt spid="583"/>
                                        </p:tgtEl>
                                        <p:attrNameLst>
                                          <p:attrName>ppt_x</p:attrName>
                                        </p:attrNameLst>
                                      </p:cBhvr>
                                      <p:tavLst>
                                        <p:tav tm="0">
                                          <p:val>
                                            <p:strVal val="#ppt_x"/>
                                          </p:val>
                                        </p:tav>
                                        <p:tav tm="100000">
                                          <p:val>
                                            <p:strVal val="#ppt_x"/>
                                          </p:val>
                                        </p:tav>
                                      </p:tavLst>
                                    </p:anim>
                                    <p:anim calcmode="lin" valueType="num">
                                      <p:cBhvr>
                                        <p:cTn id="14" dur="1000" fill="hold"/>
                                        <p:tgtEl>
                                          <p:spTgt spid="58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7F80-5467-F5F8-7357-A2E9294D6108}"/>
            </a:ext>
          </a:extLst>
        </p:cNvPr>
        <p:cNvGrpSpPr/>
        <p:nvPr/>
      </p:nvGrpSpPr>
      <p:grpSpPr>
        <a:xfrm>
          <a:off x="0" y="0"/>
          <a:ext cx="0" cy="0"/>
          <a:chOff x="0" y="0"/>
          <a:chExt cx="0" cy="0"/>
        </a:xfrm>
      </p:grpSpPr>
      <p:pic>
        <p:nvPicPr>
          <p:cNvPr id="10" name="Picture 9" descr="A network of dots and lines&#10;&#10;AI-generated content may be incorrect.">
            <a:extLst>
              <a:ext uri="{FF2B5EF4-FFF2-40B4-BE49-F238E27FC236}">
                <a16:creationId xmlns:a16="http://schemas.microsoft.com/office/drawing/2014/main" id="{A1EE3113-5673-80B3-6119-6F434037243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03"/>
            <a:ext cx="12192000" cy="6857194"/>
          </a:xfrm>
          <a:prstGeom prst="rect">
            <a:avLst/>
          </a:prstGeom>
        </p:spPr>
      </p:pic>
      <p:sp>
        <p:nvSpPr>
          <p:cNvPr id="11" name="Rectangle: Rounded Corners 10">
            <a:extLst>
              <a:ext uri="{FF2B5EF4-FFF2-40B4-BE49-F238E27FC236}">
                <a16:creationId xmlns:a16="http://schemas.microsoft.com/office/drawing/2014/main" id="{C71F33A7-ABCF-5095-B2E7-2A5E35B47406}"/>
              </a:ext>
            </a:extLst>
          </p:cNvPr>
          <p:cNvSpPr/>
          <p:nvPr/>
        </p:nvSpPr>
        <p:spPr>
          <a:xfrm>
            <a:off x="1016423" y="1880802"/>
            <a:ext cx="4480560" cy="4257040"/>
          </a:xfrm>
          <a:prstGeom prst="roundRect">
            <a:avLst/>
          </a:prstGeom>
          <a:blipFill dpi="0" rotWithShape="1">
            <a:blip r:embed="rId4">
              <a:alphaModFix amt="0"/>
            </a:blip>
            <a:srcRect/>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DE563A51-9288-5AF0-F38C-7535882631EA}"/>
              </a:ext>
            </a:extLst>
          </p:cNvPr>
          <p:cNvSpPr/>
          <p:nvPr/>
        </p:nvSpPr>
        <p:spPr>
          <a:xfrm>
            <a:off x="7172960" y="398549"/>
            <a:ext cx="4480560" cy="4257040"/>
          </a:xfrm>
          <a:prstGeom prst="roundRect">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Rounded Corners 14">
            <a:extLst>
              <a:ext uri="{FF2B5EF4-FFF2-40B4-BE49-F238E27FC236}">
                <a16:creationId xmlns:a16="http://schemas.microsoft.com/office/drawing/2014/main" id="{514FD9D8-13F1-BDD3-9E51-97107E2E54B8}"/>
              </a:ext>
            </a:extLst>
          </p:cNvPr>
          <p:cNvSpPr/>
          <p:nvPr/>
        </p:nvSpPr>
        <p:spPr>
          <a:xfrm>
            <a:off x="1270847" y="398549"/>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Graphic 15" descr="Single gear with solid fill">
            <a:extLst>
              <a:ext uri="{FF2B5EF4-FFF2-40B4-BE49-F238E27FC236}">
                <a16:creationId xmlns:a16="http://schemas.microsoft.com/office/drawing/2014/main" id="{48C3A31F-77A1-78FA-A1DF-656A613646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709" y="-54207"/>
            <a:ext cx="1986279" cy="1986279"/>
          </a:xfrm>
          <a:prstGeom prst="rect">
            <a:avLst/>
          </a:prstGeom>
        </p:spPr>
      </p:pic>
      <p:pic>
        <p:nvPicPr>
          <p:cNvPr id="17" name="Graphic 16" descr="Single gear with solid fill">
            <a:extLst>
              <a:ext uri="{FF2B5EF4-FFF2-40B4-BE49-F238E27FC236}">
                <a16:creationId xmlns:a16="http://schemas.microsoft.com/office/drawing/2014/main" id="{0D95661F-6B32-DA08-6E4B-D3450358D8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8419" y="-30078"/>
            <a:ext cx="1986279" cy="1986279"/>
          </a:xfrm>
          <a:prstGeom prst="rect">
            <a:avLst/>
          </a:prstGeom>
        </p:spPr>
      </p:pic>
      <p:sp>
        <p:nvSpPr>
          <p:cNvPr id="18" name="Rectangle: Rounded Corners 17">
            <a:extLst>
              <a:ext uri="{FF2B5EF4-FFF2-40B4-BE49-F238E27FC236}">
                <a16:creationId xmlns:a16="http://schemas.microsoft.com/office/drawing/2014/main" id="{56F225A5-10F3-4211-068E-1A5A5658A373}"/>
              </a:ext>
            </a:extLst>
          </p:cNvPr>
          <p:cNvSpPr/>
          <p:nvPr/>
        </p:nvSpPr>
        <p:spPr>
          <a:xfrm>
            <a:off x="7500617" y="5279474"/>
            <a:ext cx="3971713" cy="1080769"/>
          </a:xfrm>
          <a:prstGeom prst="roundRect">
            <a:avLst>
              <a:gd name="adj" fmla="val 50000"/>
            </a:avLst>
          </a:prstGeom>
          <a:blipFill>
            <a:blip r:embed="rId4">
              <a:alphaModFix amt="0"/>
            </a:blip>
            <a:tile tx="0" ty="0" sx="100000" sy="100000" flip="none" algn="tl"/>
          </a:blipFill>
          <a:effectLst>
            <a:glow rad="127000">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800" dirty="0"/>
          </a:p>
        </p:txBody>
      </p:sp>
      <p:pic>
        <p:nvPicPr>
          <p:cNvPr id="19" name="Graphic 18" descr="Single gear with solid fill">
            <a:extLst>
              <a:ext uri="{FF2B5EF4-FFF2-40B4-BE49-F238E27FC236}">
                <a16:creationId xmlns:a16="http://schemas.microsoft.com/office/drawing/2014/main" id="{4BBC5291-EA0B-AB1D-7747-CF81FC8ACF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4514" y="4826718"/>
            <a:ext cx="1986279" cy="1986279"/>
          </a:xfrm>
          <a:prstGeom prst="rect">
            <a:avLst/>
          </a:prstGeom>
        </p:spPr>
      </p:pic>
      <p:pic>
        <p:nvPicPr>
          <p:cNvPr id="20" name="Graphic 19" descr="Single gear with solid fill">
            <a:extLst>
              <a:ext uri="{FF2B5EF4-FFF2-40B4-BE49-F238E27FC236}">
                <a16:creationId xmlns:a16="http://schemas.microsoft.com/office/drawing/2014/main" id="{8496BAD8-EF7E-77C5-7B0E-876491A23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9822" y="4826718"/>
            <a:ext cx="1986279" cy="1986279"/>
          </a:xfrm>
          <a:prstGeom prst="rect">
            <a:avLst/>
          </a:prstGeom>
        </p:spPr>
      </p:pic>
      <p:sp>
        <p:nvSpPr>
          <p:cNvPr id="24" name="TextBox 23">
            <a:extLst>
              <a:ext uri="{FF2B5EF4-FFF2-40B4-BE49-F238E27FC236}">
                <a16:creationId xmlns:a16="http://schemas.microsoft.com/office/drawing/2014/main" id="{8370AF0E-DE37-3AB0-D125-2B0B837C74CA}"/>
              </a:ext>
            </a:extLst>
          </p:cNvPr>
          <p:cNvSpPr txBox="1"/>
          <p:nvPr/>
        </p:nvSpPr>
        <p:spPr>
          <a:xfrm>
            <a:off x="1554480" y="2093361"/>
            <a:ext cx="3688080" cy="4074962"/>
          </a:xfrm>
          <a:prstGeom prst="rect">
            <a:avLst/>
          </a:prstGeom>
          <a:noFill/>
        </p:spPr>
        <p:txBody>
          <a:bodyPr wrap="square" rtlCol="0">
            <a:spAutoFit/>
          </a:bodyPr>
          <a:lstStyle/>
          <a:p>
            <a:pPr marL="8382" lvl="0">
              <a:lnSpc>
                <a:spcPct val="90000"/>
              </a:lnSpc>
              <a:buSzPct val="80000"/>
            </a:pPr>
            <a:r>
              <a:rPr lang="en-ZA" sz="1600" dirty="0">
                <a:solidFill>
                  <a:schemeClr val="lt1"/>
                </a:solidFill>
              </a:rPr>
              <a:t>The model is designed for high-precision passenger screening in airport security. 3D passenger scans are rendered and converted into four 2D slices for efficient algorithm processing. CNNs analyse 2D slices for the four orientation for a person, while XGBoost and Random Forest classify detected anomalies. SVM forms the backbone, detecting and classifying abnormalities such as metallic objects or obstructions. The structure manages dataset complexity through rendering, slicing, and zoning, ensuring: Optimal accuracy, high operational efficiency, and </a:t>
            </a:r>
            <a:r>
              <a:rPr lang="en-ZA" sz="1600" dirty="0" err="1">
                <a:solidFill>
                  <a:schemeClr val="lt1"/>
                </a:solidFill>
              </a:rPr>
              <a:t>fffective</a:t>
            </a:r>
            <a:r>
              <a:rPr lang="en-ZA" sz="1600" dirty="0">
                <a:solidFill>
                  <a:schemeClr val="lt1"/>
                </a:solidFill>
              </a:rPr>
              <a:t> anomaly detection and reporting</a:t>
            </a:r>
          </a:p>
          <a:p>
            <a:endParaRPr lang="en-ZA" dirty="0"/>
          </a:p>
        </p:txBody>
      </p:sp>
      <p:sp>
        <p:nvSpPr>
          <p:cNvPr id="25" name="TextBox 24">
            <a:extLst>
              <a:ext uri="{FF2B5EF4-FFF2-40B4-BE49-F238E27FC236}">
                <a16:creationId xmlns:a16="http://schemas.microsoft.com/office/drawing/2014/main" id="{13545A17-4939-5918-FA58-8B298D80B6D3}"/>
              </a:ext>
            </a:extLst>
          </p:cNvPr>
          <p:cNvSpPr txBox="1"/>
          <p:nvPr/>
        </p:nvSpPr>
        <p:spPr>
          <a:xfrm>
            <a:off x="2377440" y="729658"/>
            <a:ext cx="1798320" cy="400110"/>
          </a:xfrm>
          <a:prstGeom prst="rect">
            <a:avLst/>
          </a:prstGeom>
          <a:noFill/>
        </p:spPr>
        <p:txBody>
          <a:bodyPr wrap="square" rtlCol="0">
            <a:spAutoFit/>
          </a:bodyPr>
          <a:lstStyle/>
          <a:p>
            <a:pPr algn="ctr"/>
            <a:r>
              <a:rPr lang="en-ZA" sz="2000" b="1" i="1" dirty="0">
                <a:solidFill>
                  <a:schemeClr val="bg1"/>
                </a:solidFill>
              </a:rPr>
              <a:t>Introduction</a:t>
            </a:r>
            <a:r>
              <a:rPr lang="en-ZA" dirty="0"/>
              <a:t> </a:t>
            </a:r>
          </a:p>
        </p:txBody>
      </p:sp>
      <p:sp>
        <p:nvSpPr>
          <p:cNvPr id="27" name="TextBox 26">
            <a:extLst>
              <a:ext uri="{FF2B5EF4-FFF2-40B4-BE49-F238E27FC236}">
                <a16:creationId xmlns:a16="http://schemas.microsoft.com/office/drawing/2014/main" id="{982BEA4A-8344-B8B0-4AA1-6C9D26A4FBA5}"/>
              </a:ext>
            </a:extLst>
          </p:cNvPr>
          <p:cNvSpPr txBox="1"/>
          <p:nvPr/>
        </p:nvSpPr>
        <p:spPr>
          <a:xfrm>
            <a:off x="7409178" y="684201"/>
            <a:ext cx="4063151" cy="4047262"/>
          </a:xfrm>
          <a:prstGeom prst="rect">
            <a:avLst/>
          </a:prstGeom>
          <a:noFill/>
        </p:spPr>
        <p:txBody>
          <a:bodyPr wrap="square" rtlCol="0">
            <a:spAutoFit/>
          </a:bodyPr>
          <a:lstStyle/>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Displaying the raw 3D images from dataset.</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Slicing 3D images from 81 to 4 main images slices.</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Segmenting each slice into 17 zones per passenger image.</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Testing and Training Dataset Regions.</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Creating machine learning methods for algorithm testing.</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Producing CNN model for image recognition in comparison with SVM, RF, XGBoost Model.</a:t>
            </a:r>
          </a:p>
          <a:p>
            <a:pPr marL="179832" lvl="2" indent="-171450" algn="ctr">
              <a:lnSpc>
                <a:spcPct val="90000"/>
              </a:lnSpc>
              <a:buClr>
                <a:schemeClr val="bg1"/>
              </a:buClr>
              <a:buSzPct val="80000"/>
              <a:buFont typeface="Wingdings" panose="05000000000000000000" pitchFamily="2" charset="2"/>
              <a:buChar char="q"/>
            </a:pPr>
            <a:r>
              <a:rPr lang="en-ZA" sz="1800" dirty="0">
                <a:solidFill>
                  <a:schemeClr val="bg1"/>
                </a:solidFill>
              </a:rPr>
              <a:t>Selecting Best ML algorithm for image recognition.</a:t>
            </a:r>
          </a:p>
          <a:p>
            <a:endParaRPr lang="en-ZA" dirty="0"/>
          </a:p>
        </p:txBody>
      </p:sp>
      <p:sp>
        <p:nvSpPr>
          <p:cNvPr id="28" name="TextBox 27">
            <a:extLst>
              <a:ext uri="{FF2B5EF4-FFF2-40B4-BE49-F238E27FC236}">
                <a16:creationId xmlns:a16="http://schemas.microsoft.com/office/drawing/2014/main" id="{132965B2-1D4B-5995-32A6-A1A5689CCEAC}"/>
              </a:ext>
            </a:extLst>
          </p:cNvPr>
          <p:cNvSpPr txBox="1"/>
          <p:nvPr/>
        </p:nvSpPr>
        <p:spPr>
          <a:xfrm>
            <a:off x="8609331" y="5465913"/>
            <a:ext cx="1496065" cy="707886"/>
          </a:xfrm>
          <a:prstGeom prst="rect">
            <a:avLst/>
          </a:prstGeom>
          <a:noFill/>
        </p:spPr>
        <p:txBody>
          <a:bodyPr wrap="square" rtlCol="0">
            <a:spAutoFit/>
          </a:bodyPr>
          <a:lstStyle/>
          <a:p>
            <a:pPr algn="ctr"/>
            <a:r>
              <a:rPr lang="en-ZA" sz="2000" b="1" dirty="0">
                <a:solidFill>
                  <a:schemeClr val="bg1"/>
                </a:solidFill>
              </a:rPr>
              <a:t>Research Strategy</a:t>
            </a:r>
          </a:p>
        </p:txBody>
      </p:sp>
    </p:spTree>
    <p:extLst>
      <p:ext uri="{BB962C8B-B14F-4D97-AF65-F5344CB8AC3E}">
        <p14:creationId xmlns:p14="http://schemas.microsoft.com/office/powerpoint/2010/main" val="11309049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1000"/>
                                        <p:tgtEl>
                                          <p:spTgt spid="25">
                                            <p:txEl>
                                              <p:pRg st="0" end="0"/>
                                            </p:txEl>
                                          </p:spTgt>
                                        </p:tgtEl>
                                      </p:cBhvr>
                                    </p:animEffect>
                                    <p:anim calcmode="lin" valueType="num">
                                      <p:cBhvr>
                                        <p:cTn id="13"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1000" fill="hold"/>
                                        <p:tgtEl>
                                          <p:spTgt spid="27"/>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8" presetClass="emph" presetSubtype="0" fill="hold" nodeType="afterEffect">
                                  <p:stCondLst>
                                    <p:cond delay="0"/>
                                  </p:stCondLst>
                                  <p:childTnLst>
                                    <p:animRot by="21600000">
                                      <p:cBhvr>
                                        <p:cTn id="50" dur="10000" fill="hold"/>
                                        <p:tgtEl>
                                          <p:spTgt spid="16"/>
                                        </p:tgtEl>
                                        <p:attrNameLst>
                                          <p:attrName>r</p:attrName>
                                        </p:attrNameLst>
                                      </p:cBhvr>
                                    </p:animRot>
                                  </p:childTnLst>
                                </p:cTn>
                              </p:par>
                              <p:par>
                                <p:cTn id="51" presetID="8" presetClass="emph" presetSubtype="0" fill="hold" nodeType="withEffect">
                                  <p:stCondLst>
                                    <p:cond delay="0"/>
                                  </p:stCondLst>
                                  <p:childTnLst>
                                    <p:animRot by="-21600000">
                                      <p:cBhvr>
                                        <p:cTn id="52" dur="10000" fill="hold"/>
                                        <p:tgtEl>
                                          <p:spTgt spid="17"/>
                                        </p:tgtEl>
                                        <p:attrNameLst>
                                          <p:attrName>r</p:attrName>
                                        </p:attrNameLst>
                                      </p:cBhvr>
                                    </p:animRot>
                                  </p:childTnLst>
                                </p:cTn>
                              </p:par>
                              <p:par>
                                <p:cTn id="53" presetID="8" presetClass="emph" presetSubtype="0" fill="hold" nodeType="withEffect">
                                  <p:stCondLst>
                                    <p:cond delay="0"/>
                                  </p:stCondLst>
                                  <p:childTnLst>
                                    <p:animRot by="21600000">
                                      <p:cBhvr>
                                        <p:cTn id="54" dur="10000" fill="hold"/>
                                        <p:tgtEl>
                                          <p:spTgt spid="19"/>
                                        </p:tgtEl>
                                        <p:attrNameLst>
                                          <p:attrName>r</p:attrName>
                                        </p:attrNameLst>
                                      </p:cBhvr>
                                    </p:animRot>
                                  </p:childTnLst>
                                </p:cTn>
                              </p:par>
                              <p:par>
                                <p:cTn id="55" presetID="8" presetClass="emph" presetSubtype="0" fill="hold" nodeType="withEffect">
                                  <p:stCondLst>
                                    <p:cond delay="0"/>
                                  </p:stCondLst>
                                  <p:childTnLst>
                                    <p:animRot by="21600000">
                                      <p:cBhvr>
                                        <p:cTn id="56" dur="10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8" grpId="0" animBg="1"/>
      <p:bldP spid="24" grpId="0"/>
      <p:bldP spid="27" grpId="0"/>
      <p:bldP spid="28" grpId="0"/>
    </p:bldLst>
  </p:timing>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1432</TotalTime>
  <Words>4755</Words>
  <Application>Microsoft Office PowerPoint</Application>
  <PresentationFormat>Widescreen</PresentationFormat>
  <Paragraphs>353</Paragraphs>
  <Slides>39</Slides>
  <Notes>19</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Noto Sans Symbols</vt:lpstr>
      <vt:lpstr>Wingdings</vt:lpstr>
      <vt:lpstr>Calibri</vt:lpstr>
      <vt:lpstr>Arial</vt:lpstr>
      <vt:lpstr>Cambria Math</vt:lpstr>
      <vt:lpstr>Century Gothic</vt:lpstr>
      <vt:lpstr>Ion Boardroom</vt:lpstr>
      <vt:lpstr>Ion Boardroom</vt:lpstr>
      <vt:lpstr>Optimizing passenger screening by utilizing machine learning algorithms to increase passenger throughput at airports.</vt:lpstr>
      <vt:lpstr>Introduction</vt:lpstr>
      <vt:lpstr>PowerPoint Presentation</vt:lpstr>
      <vt:lpstr>Aim of Research</vt:lpstr>
      <vt:lpstr>Research Objectives</vt:lpstr>
      <vt:lpstr>Problem Statement</vt:lpstr>
      <vt:lpstr>Key Studies Literature Review Towards Passenger Screening Algorithm</vt:lpstr>
      <vt:lpstr>Research Methodology Towards Passenger Screening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Figures: Image Zoning </vt:lpstr>
      <vt:lpstr>List of Figures: Image Slicing</vt:lpstr>
      <vt:lpstr>PowerPoint Presentation</vt:lpstr>
      <vt:lpstr>Data Splitting Strategy (e.g., train/test/validation):</vt:lpstr>
      <vt:lpstr>PowerPoint Presentation</vt:lpstr>
      <vt:lpstr>PowerPoint Presentation</vt:lpstr>
      <vt:lpstr>Error Analysis</vt:lpstr>
      <vt:lpstr>PowerPoint Presentation</vt:lpstr>
      <vt:lpstr>PowerPoint Presentation</vt:lpstr>
      <vt:lpstr>Table Displaying: Performance Metric Across ML Models</vt:lpstr>
      <vt:lpstr>Table Displaying: Confusion Matrix Across Models</vt:lpstr>
      <vt:lpstr>Table Displaying: Cross-Validation Analysis Across Models</vt:lpstr>
      <vt:lpstr>PowerPoint Presentation</vt:lpstr>
      <vt:lpstr>PowerPoint Presentation</vt:lpstr>
      <vt:lpstr>PowerPoint Presentation</vt:lpstr>
      <vt:lpstr>Benefit &amp; Debilitations of Study </vt:lpstr>
      <vt:lpstr>PowerPoint Presentation</vt:lpstr>
      <vt:lpstr>References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Mechele Mechele</dc:creator>
  <cp:lastModifiedBy>Wentzel Du Toit</cp:lastModifiedBy>
  <cp:revision>34</cp:revision>
  <dcterms:modified xsi:type="dcterms:W3CDTF">2025-11-18T08:33:17Z</dcterms:modified>
</cp:coreProperties>
</file>